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4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7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4" r:id="rId1"/>
  </p:sldMasterIdLst>
  <p:notesMasterIdLst>
    <p:notesMasterId r:id="rId48"/>
  </p:notesMasterIdLst>
  <p:sldIdLst>
    <p:sldId id="256" r:id="rId2"/>
    <p:sldId id="257" r:id="rId3"/>
    <p:sldId id="258" r:id="rId4"/>
    <p:sldId id="314" r:id="rId5"/>
    <p:sldId id="341" r:id="rId6"/>
    <p:sldId id="342" r:id="rId7"/>
    <p:sldId id="343" r:id="rId8"/>
    <p:sldId id="325" r:id="rId9"/>
    <p:sldId id="344" r:id="rId10"/>
    <p:sldId id="345" r:id="rId11"/>
    <p:sldId id="304" r:id="rId12"/>
    <p:sldId id="315" r:id="rId13"/>
    <p:sldId id="317" r:id="rId14"/>
    <p:sldId id="264" r:id="rId15"/>
    <p:sldId id="297" r:id="rId16"/>
    <p:sldId id="327" r:id="rId17"/>
    <p:sldId id="311" r:id="rId18"/>
    <p:sldId id="316" r:id="rId19"/>
    <p:sldId id="318" r:id="rId20"/>
    <p:sldId id="329" r:id="rId21"/>
    <p:sldId id="326" r:id="rId22"/>
    <p:sldId id="346" r:id="rId23"/>
    <p:sldId id="347" r:id="rId24"/>
    <p:sldId id="320" r:id="rId25"/>
    <p:sldId id="332" r:id="rId26"/>
    <p:sldId id="328" r:id="rId27"/>
    <p:sldId id="333" r:id="rId28"/>
    <p:sldId id="348" r:id="rId29"/>
    <p:sldId id="349" r:id="rId30"/>
    <p:sldId id="331" r:id="rId31"/>
    <p:sldId id="319" r:id="rId32"/>
    <p:sldId id="321" r:id="rId33"/>
    <p:sldId id="334" r:id="rId34"/>
    <p:sldId id="307" r:id="rId35"/>
    <p:sldId id="350" r:id="rId36"/>
    <p:sldId id="351" r:id="rId37"/>
    <p:sldId id="352" r:id="rId38"/>
    <p:sldId id="353" r:id="rId39"/>
    <p:sldId id="322" r:id="rId40"/>
    <p:sldId id="323" r:id="rId41"/>
    <p:sldId id="354" r:id="rId42"/>
    <p:sldId id="355" r:id="rId43"/>
    <p:sldId id="356" r:id="rId44"/>
    <p:sldId id="338" r:id="rId45"/>
    <p:sldId id="280" r:id="rId46"/>
    <p:sldId id="281" r:id="rId47"/>
  </p:sldIdLst>
  <p:sldSz cx="9144000" cy="6858000" type="screen4x3"/>
  <p:notesSz cx="7102475" cy="9388475"/>
  <p:embeddedFontLst>
    <p:embeddedFont>
      <p:font typeface="Tahoma" panose="020B0604030504040204" pitchFamily="34" charset="0"/>
      <p:regular r:id="rId49"/>
      <p:bold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Tw Cen MT" panose="020B0602020104020603" pitchFamily="34" charset="0"/>
      <p:regular r:id="rId55"/>
      <p:bold r:id="rId56"/>
      <p:italic r:id="rId57"/>
      <p:boldItalic r:id="rId58"/>
    </p:embeddedFont>
    <p:embeddedFont>
      <p:font typeface="Rockwell" panose="02060603020205020403" pitchFamily="18" charset="0"/>
      <p:regular r:id="rId59"/>
      <p:bold r:id="rId60"/>
      <p:italic r:id="rId61"/>
      <p:boldItalic r:id="rId62"/>
    </p:embeddedFont>
    <p:embeddedFont>
      <p:font typeface="Century Gothic" panose="020B0502020202020204" pitchFamily="34" charset="0"/>
      <p:regular r:id="rId63"/>
      <p:bold r:id="rId64"/>
      <p:italic r:id="rId65"/>
      <p:boldItalic r:id="rId66"/>
    </p:embeddedFont>
    <p:embeddedFont>
      <p:font typeface="Cambria" panose="02040503050406030204" pitchFamily="18" charset="0"/>
      <p:regular r:id="rId67"/>
      <p:bold r:id="rId68"/>
      <p:italic r:id="rId69"/>
      <p:boldItalic r:id="rId70"/>
    </p:embeddedFont>
    <p:embeddedFont>
      <p:font typeface="Segoe Print" panose="02000600000000000000" pitchFamily="2" charset="0"/>
      <p:regular r:id="rId71"/>
      <p:bold r:id="rId72"/>
    </p:embeddedFont>
  </p:embeddedFontLst>
  <p:custDataLst>
    <p:tags r:id="rId7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9461"/>
    <p:restoredTop sz="74018" autoAdjust="0"/>
  </p:normalViewPr>
  <p:slideViewPr>
    <p:cSldViewPr>
      <p:cViewPr varScale="1">
        <p:scale>
          <a:sx n="54" d="100"/>
          <a:sy n="54" d="100"/>
        </p:scale>
        <p:origin x="84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1770" y="7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font" Target="fonts/font15.fntdata"/><Relationship Id="rId68" Type="http://schemas.openxmlformats.org/officeDocument/2006/relationships/font" Target="fonts/font20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font" Target="fonts/font18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font" Target="fonts/font17.fntdata"/><Relationship Id="rId73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69" Type="http://schemas.openxmlformats.org/officeDocument/2006/relationships/font" Target="fonts/font21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72" Type="http://schemas.openxmlformats.org/officeDocument/2006/relationships/font" Target="fonts/font2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70" Type="http://schemas.openxmlformats.org/officeDocument/2006/relationships/font" Target="fonts/font22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10989558696747"/>
          <c:y val="2.7210883796215057E-2"/>
          <c:w val="0.7755470871925354"/>
          <c:h val="0.93993949890136719"/>
        </c:manualLayout>
      </c:layout>
      <c:doughnut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22225"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2225">
                <a:solidFill>
                  <a:schemeClr val="tx2"/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F8-407F-BBC3-C610FEEBD31F}"/>
              </c:ext>
            </c:extLst>
          </c:dPt>
          <c:dPt>
            <c:idx val="1"/>
            <c:bubble3D val="0"/>
            <c:spPr>
              <a:noFill/>
              <a:ln w="22225">
                <a:solidFill>
                  <a:schemeClr val="tx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F8-407F-BBC3-C610FEEBD31F}"/>
              </c:ext>
            </c:extLst>
          </c:dPt>
          <c:cat>
            <c:strRef>
              <c:f>Sheet1!$A$2:$A$3</c:f>
              <c:strCache>
                <c:ptCount val="1"/>
                <c:pt idx="0">
                  <c:v>Excellent or good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2F8-407F-BBC3-C610FEEBD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0" smtId="4294967295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  <a:headEnd type="diamond"/>
              <a:tailEnd type="triangle"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FE6-9E42-9122-A46E2304369A}"/>
              </c:ext>
            </c:extLst>
          </c:dPt>
          <c:dLbls>
            <c:dLbl>
              <c:idx val="3"/>
              <c:layout>
                <c:manualLayout>
                  <c:x val="-6.0873016715049744E-2"/>
                  <c:y val="6.9632768630981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FE6-9E42-9122-A46E230436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2014</c:v>
                </c:pt>
                <c:pt idx="2">
                  <c:v>2016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0.67</c:v>
                </c:pt>
                <c:pt idx="1">
                  <c:v>0.69</c:v>
                </c:pt>
                <c:pt idx="2">
                  <c:v>0.68</c:v>
                </c:pt>
                <c:pt idx="3">
                  <c:v>0.67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27E-48EF-9537-60A865256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0046672"/>
        <c:axId val="464545560"/>
      </c:lineChart>
      <c:catAx>
        <c:axId val="38004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545560"/>
        <c:crosses val="autoZero"/>
        <c:auto val="0"/>
        <c:lblAlgn val="ctr"/>
        <c:lblOffset val="100"/>
        <c:noMultiLvlLbl val="0"/>
      </c:catAx>
      <c:valAx>
        <c:axId val="464545560"/>
        <c:scaling>
          <c:orientation val="minMax"/>
          <c:max val="0.70000000000000007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046672"/>
        <c:crosses val="autoZero"/>
        <c:crossBetween val="between"/>
        <c:minorUnit val="0.2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10989558696747"/>
          <c:y val="2.7210883796215057E-2"/>
          <c:w val="0.7755470871925354"/>
          <c:h val="0.93993949890136719"/>
        </c:manualLayout>
      </c:layout>
      <c:doughnut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22225"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2225">
                <a:solidFill>
                  <a:schemeClr val="tx2"/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24-4C4B-9C46-8B8DD4717083}"/>
              </c:ext>
            </c:extLst>
          </c:dPt>
          <c:dPt>
            <c:idx val="1"/>
            <c:bubble3D val="0"/>
            <c:spPr>
              <a:noFill/>
              <a:ln w="22225">
                <a:solidFill>
                  <a:schemeClr val="tx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24-4C4B-9C46-8B8DD4717083}"/>
              </c:ext>
            </c:extLst>
          </c:dPt>
          <c:cat>
            <c:strRef>
              <c:f>Sheet1!$A$2:$A$3</c:f>
              <c:strCache>
                <c:ptCount val="1"/>
                <c:pt idx="0">
                  <c:v>Excellent or good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0.47</c:v>
                </c:pt>
                <c:pt idx="1">
                  <c:v>0.53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124-4C4B-9C46-8B8DD4717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0" smtId="4294967295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08198595047"/>
          <c:y val="9.7634315490722656E-2"/>
          <c:w val="0.44685989618301392"/>
          <c:h val="0.7007575631141662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Parks and Open Space</c:v>
                </c:pt>
              </c:strCache>
            </c:strRef>
          </c:tx>
          <c:dPt>
            <c:idx val="1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C0-4A4E-B30C-547C1AB80C81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C0-4A4E-B30C-547C1AB80C81}"/>
              </c:ext>
            </c:extLst>
          </c:dPt>
          <c:dLbls>
            <c:dLbl>
              <c:idx val="0"/>
              <c:layout>
                <c:manualLayout>
                  <c:x val="-4.1566334664821625E-2"/>
                  <c:y val="4.065414890646934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Más labor</a:t>
                    </a:r>
                    <a:r>
                      <a:rPr lang="en-US" baseline="0" dirty="0"/>
                      <a:t> </a:t>
                    </a:r>
                    <a:fld id="{5E230EE4-DE42-804F-B56E-53688949A450}" type="VALUE">
                      <a:rPr lang="en-US" baseline="0"/>
                      <a:pPr>
                        <a:defRPr/>
                      </a:pPr>
                      <a:t>[VALUE]</a:t>
                    </a:fld>
                    <a:endParaRPr lang="en-US" baseline="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AC0-4A4E-B30C-547C1AB80C8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143374852836132E-2"/>
                  <c:y val="-0.18657492101192474"/>
                </c:manualLayout>
              </c:layout>
              <c:tx>
                <c:rich>
                  <a:bodyPr/>
                  <a:lstStyle/>
                  <a:p>
                    <a:r>
                      <a:rPr lang="en-US" noProof="0" dirty="0"/>
                      <a:t>La misma labor</a:t>
                    </a:r>
                    <a:r>
                      <a:rPr lang="en-US" baseline="0" noProof="0" dirty="0"/>
                      <a:t> </a:t>
                    </a:r>
                    <a:fld id="{6C5CCA71-6DD9-2B44-92DA-304CBE9857F3}" type="VALUE">
                      <a:rPr lang="en-US" baseline="0" noProof="0" smtClean="0"/>
                      <a:pPr/>
                      <a:t>[VALUE]</a:t>
                    </a:fld>
                    <a:endParaRPr lang="en-US" baseline="0" noProof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AC0-4A4E-B30C-547C1AB80C8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8.1957498332485557E-4"/>
                  <c:y val="-6.5670302137732506E-3"/>
                </c:manualLayout>
              </c:layout>
              <c:tx>
                <c:rich>
                  <a:bodyPr/>
                  <a:lstStyle/>
                  <a:p>
                    <a:r>
                      <a:rPr lang="en-US" noProof="0" dirty="0"/>
                      <a:t>Menos</a:t>
                    </a:r>
                    <a:r>
                      <a:rPr lang="en-US" baseline="0" noProof="0" dirty="0"/>
                      <a:t> labor</a:t>
                    </a:r>
                  </a:p>
                  <a:p>
                    <a:fld id="{69AFD4D5-3C79-4BAB-9D07-D8238C7446BC}" type="VALUE">
                      <a:rPr lang="en-US" baseline="0" noProof="0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AC0-4A4E-B30C-547C1AB80C8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More effort</c:v>
                </c:pt>
                <c:pt idx="1">
                  <c:v>Same effort</c:v>
                </c:pt>
                <c:pt idx="2">
                  <c:v>Less effort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0.34</c:v>
                </c:pt>
                <c:pt idx="1">
                  <c:v>0.63</c:v>
                </c:pt>
                <c:pt idx="2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AC0-4A4E-B30C-547C1AB80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3"/>
      </c:pieChart>
    </c:plotArea>
    <c:plotVisOnly val="1"/>
    <c:dispBlanksAs val="gap"/>
    <c:showDLblsOverMax val="0"/>
  </c:chart>
  <c:txPr>
    <a:bodyPr/>
    <a:lstStyle/>
    <a:p>
      <a:pPr>
        <a:defRPr sz="1800" b="1" smtId="4294967295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08198595047"/>
          <c:y val="9.7634315490722656E-2"/>
          <c:w val="0.44685989618301392"/>
          <c:h val="0.7007575631141662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Parks and Open Space</c:v>
                </c:pt>
              </c:strCache>
            </c:strRef>
          </c:tx>
          <c:dPt>
            <c:idx val="1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8D-4E46-8F44-140E36426B94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8D-4E46-8F44-140E36426B94}"/>
              </c:ext>
            </c:extLst>
          </c:dPt>
          <c:dLbls>
            <c:dLbl>
              <c:idx val="0"/>
              <c:layout>
                <c:manualLayout>
                  <c:x val="-4.1566334664821625E-2"/>
                  <c:y val="4.065414890646934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Más labor</a:t>
                    </a:r>
                    <a:r>
                      <a:rPr lang="en-US" baseline="0" dirty="0"/>
                      <a:t> </a:t>
                    </a:r>
                    <a:fld id="{4897B92B-499B-CC46-9A1A-996218C06E50}" type="VALUE">
                      <a:rPr lang="en-US" baseline="0" dirty="0"/>
                      <a:pPr>
                        <a:defRPr/>
                      </a:pPr>
                      <a:t>[VALUE]</a:t>
                    </a:fld>
                    <a:endParaRPr lang="en-US" baseline="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28D-4E46-8F44-140E36426B9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9110594130279169E-2"/>
                  <c:y val="-0.17695941853422167"/>
                </c:manualLayout>
              </c:layout>
              <c:tx>
                <c:rich>
                  <a:bodyPr/>
                  <a:lstStyle/>
                  <a:p>
                    <a:r>
                      <a:rPr lang="en-US" noProof="0" dirty="0"/>
                      <a:t>La misma labor</a:t>
                    </a:r>
                    <a:r>
                      <a:rPr lang="en-US" baseline="0" noProof="0" dirty="0"/>
                      <a:t> </a:t>
                    </a:r>
                    <a:fld id="{ADB4C912-DC13-1140-871E-1813BBEE9C91}" type="VALUE">
                      <a:rPr lang="en-US" baseline="0" noProof="0" smtClean="0"/>
                      <a:pPr/>
                      <a:t>[VALUE]</a:t>
                    </a:fld>
                    <a:endParaRPr lang="en-US" baseline="0" noProof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28D-4E46-8F44-140E36426B9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8.1957498332485557E-4"/>
                  <c:y val="-6.5670302137732506E-3"/>
                </c:manualLayout>
              </c:layout>
              <c:tx>
                <c:rich>
                  <a:bodyPr/>
                  <a:lstStyle/>
                  <a:p>
                    <a:r>
                      <a:rPr lang="en-US" noProof="0" dirty="0"/>
                      <a:t>Menos labor</a:t>
                    </a:r>
                    <a:endParaRPr lang="en-US" baseline="0" noProof="0" dirty="0"/>
                  </a:p>
                  <a:p>
                    <a:fld id="{69AFD4D5-3C79-4BAB-9D07-D8238C7446BC}" type="VALUE">
                      <a:rPr lang="en-US" baseline="0" noProof="0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28D-4E46-8F44-140E36426B9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More effort</c:v>
                </c:pt>
                <c:pt idx="1">
                  <c:v>Same effort</c:v>
                </c:pt>
                <c:pt idx="2">
                  <c:v>Less effort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0.53</c:v>
                </c:pt>
                <c:pt idx="1">
                  <c:v>0.46</c:v>
                </c:pt>
                <c:pt idx="2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28D-4E46-8F44-140E36426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6"/>
      </c:pieChart>
    </c:plotArea>
    <c:plotVisOnly val="1"/>
    <c:dispBlanksAs val="gap"/>
    <c:showDLblsOverMax val="0"/>
  </c:chart>
  <c:txPr>
    <a:bodyPr/>
    <a:lstStyle/>
    <a:p>
      <a:pPr>
        <a:defRPr sz="1800" b="1" smtId="4294967295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08198595047"/>
          <c:y val="9.7634315490722656E-2"/>
          <c:w val="0.44685989618301392"/>
          <c:h val="0.7007575631141662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Parks and Open Space</c:v>
                </c:pt>
              </c:strCache>
            </c:strRef>
          </c:tx>
          <c:dPt>
            <c:idx val="1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1E-B54B-A048-4E966F841C03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1E-B54B-A048-4E966F841C03}"/>
              </c:ext>
            </c:extLst>
          </c:dPt>
          <c:dLbls>
            <c:dLbl>
              <c:idx val="0"/>
              <c:layout>
                <c:manualLayout>
                  <c:x val="-4.1566334664821625E-2"/>
                  <c:y val="4.065414890646934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noProof="0" dirty="0"/>
                      <a:t>Más labor</a:t>
                    </a:r>
                    <a:r>
                      <a:rPr lang="en-US" baseline="0" noProof="0" dirty="0"/>
                      <a:t> </a:t>
                    </a:r>
                    <a:fld id="{96AFDA4B-7B30-134A-8C47-D1F3D00CB0D0}" type="VALUE">
                      <a:rPr lang="en-US" baseline="0" noProof="0" smtClean="0"/>
                      <a:pPr>
                        <a:defRPr/>
                      </a:pPr>
                      <a:t>[VALUE]</a:t>
                    </a:fld>
                    <a:endParaRPr lang="en-US" baseline="0" noProof="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31E-B54B-A048-4E966F841C0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143374852836132E-2"/>
                  <c:y val="-0.18657492101192474"/>
                </c:manualLayout>
              </c:layout>
              <c:tx>
                <c:rich>
                  <a:bodyPr/>
                  <a:lstStyle/>
                  <a:p>
                    <a:r>
                      <a:rPr lang="en-US" noProof="0" dirty="0"/>
                      <a:t>La misma labor</a:t>
                    </a:r>
                    <a:r>
                      <a:rPr lang="en-US" baseline="0" noProof="0" dirty="0"/>
                      <a:t> </a:t>
                    </a:r>
                    <a:fld id="{62A543B1-B9A3-7B4D-8DD0-8589B98B5BDC}" type="VALUE">
                      <a:rPr lang="en-US" baseline="0" noProof="0" smtClean="0"/>
                      <a:pPr/>
                      <a:t>[VALUE]</a:t>
                    </a:fld>
                    <a:endParaRPr lang="en-US" baseline="0" noProof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31E-B54B-A048-4E966F841C0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9584428071975708E-2"/>
                  <c:y val="-1.5672319568693638E-4"/>
                </c:manualLayout>
              </c:layout>
              <c:tx>
                <c:rich>
                  <a:bodyPr/>
                  <a:lstStyle/>
                  <a:p>
                    <a:r>
                      <a:rPr lang="en-US" noProof="0" dirty="0"/>
                      <a:t>Menos labor</a:t>
                    </a:r>
                    <a:endParaRPr lang="en-US" baseline="0" noProof="0" dirty="0"/>
                  </a:p>
                  <a:p>
                    <a:fld id="{69AFD4D5-3C79-4BAB-9D07-D8238C7446BC}" type="VALUE">
                      <a:rPr lang="en-US" baseline="0" noProof="0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31E-B54B-A048-4E966F841C0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More effort</c:v>
                </c:pt>
                <c:pt idx="1">
                  <c:v>Same effort</c:v>
                </c:pt>
                <c:pt idx="2">
                  <c:v>Less effort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0.51</c:v>
                </c:pt>
                <c:pt idx="1">
                  <c:v>0.44</c:v>
                </c:pt>
                <c:pt idx="2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31E-B54B-A048-4E966F841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2"/>
      </c:pieChart>
    </c:plotArea>
    <c:plotVisOnly val="1"/>
    <c:dispBlanksAs val="gap"/>
    <c:showDLblsOverMax val="0"/>
  </c:chart>
  <c:txPr>
    <a:bodyPr/>
    <a:lstStyle/>
    <a:p>
      <a:pPr>
        <a:defRPr sz="1800" b="1" smtId="4294967295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10989558696747"/>
          <c:y val="2.7210883796215057E-2"/>
          <c:w val="0.7755470871925354"/>
          <c:h val="0.93993949890136719"/>
        </c:manualLayout>
      </c:layout>
      <c:doughnut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22225"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2225">
                <a:solidFill>
                  <a:schemeClr val="tx2"/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F8-407F-BBC3-C610FEEBD31F}"/>
              </c:ext>
            </c:extLst>
          </c:dPt>
          <c:dPt>
            <c:idx val="1"/>
            <c:bubble3D val="0"/>
            <c:spPr>
              <a:noFill/>
              <a:ln w="22225">
                <a:solidFill>
                  <a:schemeClr val="tx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F8-407F-BBC3-C610FEEBD31F}"/>
              </c:ext>
            </c:extLst>
          </c:dPt>
          <c:cat>
            <c:strRef>
              <c:f>Sheet1!$A$2:$A$3</c:f>
              <c:strCache>
                <c:ptCount val="1"/>
                <c:pt idx="0">
                  <c:v>Excellent or good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0.48</c:v>
                </c:pt>
                <c:pt idx="1">
                  <c:v>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2F8-407F-BBC3-C610FEEBD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0" smtId="4294967295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u="sng">
                <a:solidFill>
                  <a:schemeClr val="bg2">
                    <a:lumMod val="25000"/>
                  </a:schemeClr>
                </a:solidFill>
              </a:defRPr>
            </a:pPr>
            <a:r>
              <a:rPr lang="en-US" sz="3200" u="sng" dirty="0" err="1">
                <a:solidFill>
                  <a:schemeClr val="accent1">
                    <a:lumMod val="75000"/>
                  </a:schemeClr>
                </a:solidFill>
              </a:rPr>
              <a:t>Mantener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c:rich>
      </c:tx>
      <c:layout>
        <c:manualLayout>
          <c:xMode val="edge"/>
          <c:yMode val="edge"/>
          <c:x val="0.11023597419261932"/>
          <c:y val="4.132902715355157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4298049509525299"/>
          <c:y val="0.30857375264167786"/>
          <c:w val="0.5475655198097229"/>
          <c:h val="0.450665295124053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Lbls>
            <c:dLbl>
              <c:idx val="0"/>
              <c:layout>
                <c:manualLayout>
                  <c:x val="1.8454167991876602E-2"/>
                  <c:y val="-0.12423162907361984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bg1"/>
                        </a:solidFill>
                      </a:rPr>
                      <a:t>Excellent</a:t>
                    </a:r>
                    <a:r>
                      <a:rPr lang="en-US" b="1"/>
                      <a:t>
51%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86E-CA4C-8E86-AA495AF519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446539796888828E-3"/>
                  <c:y val="-0.1190553084015846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86E-CA4C-8E86-AA495AF519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522012531757355"/>
                  <c:y val="8.79973992705345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86E-CA4C-8E86-AA495AF519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5094339847564697"/>
                  <c:y val="8.79973992705345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86E-CA4C-8E86-AA495AF519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smtId="4294967295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Essential</c:v>
                </c:pt>
                <c:pt idx="1">
                  <c:v>Very important</c:v>
                </c:pt>
                <c:pt idx="2">
                  <c:v>Somewhat important</c:v>
                </c:pt>
                <c:pt idx="3">
                  <c:v>Not at all important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0.51</c:v>
                </c:pt>
                <c:pt idx="1">
                  <c:v>0.28000000000000003</c:v>
                </c:pt>
                <c:pt idx="2">
                  <c:v>0.16</c:v>
                </c:pt>
                <c:pt idx="3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AA-4973-9C39-2EBD7385E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2"/>
      </c:pieChart>
    </c:plotArea>
    <c:plotVisOnly val="1"/>
    <c:dispBlanksAs val="zero"/>
    <c:showDLblsOverMax val="0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 u="sng" dirty="0" err="1">
                <a:solidFill>
                  <a:schemeClr val="accent1">
                    <a:lumMod val="75000"/>
                  </a:schemeClr>
                </a:solidFill>
              </a:rPr>
              <a:t>Crear</a:t>
            </a:r>
            <a:r>
              <a:rPr lang="en-US" sz="3200" u="sng" baseline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u="sng" baseline="0" dirty="0" err="1">
                <a:solidFill>
                  <a:schemeClr val="accent1">
                    <a:lumMod val="75000"/>
                  </a:schemeClr>
                </a:solidFill>
              </a:rPr>
              <a:t>nueva</a:t>
            </a:r>
            <a:endParaRPr lang="en-US" sz="3200" u="sng" dirty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7895492911338806"/>
          <c:y val="2.722689136862754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3333434760570526"/>
          <c:y val="0.31336116790771484"/>
          <c:w val="0.5334135890007019"/>
          <c:h val="0.411826670169830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Lbls>
            <c:dLbl>
              <c:idx val="0"/>
              <c:layout>
                <c:manualLayout>
                  <c:x val="-3.5755351185798645E-2"/>
                  <c:y val="-0.26727885007858276"/>
                </c:manualLayout>
              </c:layout>
              <c:tx>
                <c:rich>
                  <a:bodyPr/>
                  <a:lstStyle/>
                  <a:p>
                    <a:r>
                      <a:rPr lang="en-US" sz="1800" b="1">
                        <a:solidFill>
                          <a:schemeClr val="bg1"/>
                        </a:solidFill>
                      </a:rPr>
                      <a:t>Excellent</a:t>
                    </a:r>
                    <a:r>
                      <a:rPr lang="en-US" sz="1800" b="1"/>
                      <a:t>
</a:t>
                    </a:r>
                    <a:r>
                      <a:rPr lang="en-US" sz="1800" b="1">
                        <a:solidFill>
                          <a:schemeClr val="bg1"/>
                        </a:solidFill>
                      </a:rPr>
                      <a:t>46%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C3A-3B44-89B1-35807F3D34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589491367340088"/>
                  <c:y val="-6.2865681946277618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Very important</a:t>
                    </a:r>
                    <a:r>
                      <a:rPr lang="en-US"/>
                      <a:t>
26%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C3A-3B44-89B1-35807F3D34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07768982648849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Somewhat important
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C3A-3B44-89B1-35807F3D34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9922344386577606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>
                        <a:solidFill>
                          <a:schemeClr val="bg1"/>
                        </a:solidFill>
                      </a:rPr>
                      <a:t>Not at all important
1%</a:t>
                    </a:r>
                    <a:endParaRPr lang="en-US" sz="140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C3A-3B44-89B1-35807F3D34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smtId="4294967295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Essential</c:v>
                </c:pt>
                <c:pt idx="1">
                  <c:v>Very important</c:v>
                </c:pt>
                <c:pt idx="2">
                  <c:v>Somewhat important</c:v>
                </c:pt>
                <c:pt idx="3">
                  <c:v>Not at all important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0.46</c:v>
                </c:pt>
                <c:pt idx="1">
                  <c:v>0.26</c:v>
                </c:pt>
                <c:pt idx="2">
                  <c:v>0.19</c:v>
                </c:pt>
                <c:pt idx="3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A27-43EA-BE3F-E04EB9D29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7"/>
      </c:pieChart>
    </c:plotArea>
    <c:plotVisOnly val="1"/>
    <c:dispBlanksAs val="zero"/>
    <c:showDLblsOverMax val="0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4EB80-9510-45B3-90F8-EC6B4C83730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872140-42D0-47CA-BD69-930B2BF55F37}" type="parTrans" cxnId="{A555F0E7-C2EE-4C51-A862-F11127401FA0}">
      <dgm:prSet/>
      <dgm:spPr/>
      <dgm:t>
        <a:bodyPr/>
        <a:lstStyle/>
        <a:p>
          <a:endParaRPr lang="en-US"/>
        </a:p>
      </dgm:t>
    </dgm:pt>
    <dgm:pt modelId="{DA76A7E8-F93A-4436-9646-0976577FB73F}">
      <dgm:prSet phldrT="[Text]" custT="1"/>
      <dgm:spPr/>
      <dgm:t>
        <a:bodyPr/>
        <a:lstStyle/>
        <a:p>
          <a:pPr>
            <a:spcAft>
              <a:spcPts val="300"/>
            </a:spcAft>
          </a:pPr>
          <a:r>
            <a:rPr lang="en-US" sz="1800" b="0" dirty="0"/>
            <a:t>6,000</a:t>
          </a:r>
        </a:p>
        <a:p>
          <a:pPr>
            <a:spcAft>
              <a:spcPts val="300"/>
            </a:spcAft>
          </a:pPr>
          <a:r>
            <a:rPr lang="es" sz="1800" b="0" i="0" u="none" strike="noStrike" cap="none" baseline="0" dirty="0">
              <a:solidFill>
                <a:srgbClr val="FFFFFF"/>
              </a:solidFill>
              <a:effectLst/>
              <a:uFillTx/>
              <a:latin typeface="Segoe Print"/>
            </a:rPr>
            <a:t>hogares</a:t>
          </a:r>
        </a:p>
      </dgm:t>
    </dgm:pt>
    <dgm:pt modelId="{AC2204D8-6500-49DD-BE4C-25907673C9FC}" type="sibTrans" cxnId="{A555F0E7-C2EE-4C51-A862-F11127401FA0}">
      <dgm:prSet/>
      <dgm:spPr/>
      <dgm:t>
        <a:bodyPr/>
        <a:lstStyle/>
        <a:p>
          <a:endParaRPr lang="en-US"/>
        </a:p>
      </dgm:t>
    </dgm:pt>
    <dgm:pt modelId="{DF461F3D-7883-433C-B0F9-A695FB9F1A1E}" type="parTrans" cxnId="{4514A7F2-1171-4A9C-B148-BC4427CA5DB9}">
      <dgm:prSet/>
      <dgm:spPr/>
      <dgm:t>
        <a:bodyPr/>
        <a:lstStyle/>
        <a:p>
          <a:endParaRPr lang="en-US"/>
        </a:p>
      </dgm:t>
    </dgm:pt>
    <dgm:pt modelId="{F59DA93F-9A77-4E37-9539-1B2077FC8760}">
      <dgm:prSet phldrT="[Text]" custT="1"/>
      <dgm:spPr/>
      <dgm:t>
        <a:bodyPr/>
        <a:lstStyle/>
        <a:p>
          <a:pPr>
            <a:spcAft>
              <a:spcPts val="300"/>
            </a:spcAft>
          </a:pPr>
          <a:r>
            <a:rPr lang="es" sz="1600" b="0" i="0" u="none" strike="noStrike" cap="none" baseline="0" dirty="0">
              <a:solidFill>
                <a:schemeClr val="bg1"/>
              </a:solidFill>
              <a:effectLst/>
              <a:uFillTx/>
              <a:latin typeface="Segoe Print"/>
            </a:rPr>
            <a:t>669 encuestas completadas  (11%)</a:t>
          </a:r>
        </a:p>
      </dgm:t>
    </dgm:pt>
    <dgm:pt modelId="{6D46778D-21A5-4EA9-8B45-086870BA0216}" type="sibTrans" cxnId="{4514A7F2-1171-4A9C-B148-BC4427CA5DB9}">
      <dgm:prSet/>
      <dgm:spPr/>
      <dgm:t>
        <a:bodyPr/>
        <a:lstStyle/>
        <a:p>
          <a:endParaRPr lang="en-US"/>
        </a:p>
      </dgm:t>
    </dgm:pt>
    <dgm:pt modelId="{50C87EB0-D654-4282-8C59-9CD4225778E0}" type="parTrans" cxnId="{461B381A-8A06-4262-B1F0-A3927876E8D8}">
      <dgm:prSet/>
      <dgm:spPr/>
      <dgm:t>
        <a:bodyPr/>
        <a:lstStyle/>
        <a:p>
          <a:endParaRPr lang="en-US"/>
        </a:p>
      </dgm:t>
    </dgm:pt>
    <dgm:pt modelId="{B9F0E8EF-4819-4BB1-8079-F3AB5EB8DA64}">
      <dgm:prSet phldrT="[Text]" custT="1"/>
      <dgm:spPr/>
      <dgm:t>
        <a:bodyPr/>
        <a:lstStyle/>
        <a:p>
          <a:r>
            <a:rPr lang="es" sz="1800" b="0" i="0" u="none" strike="noStrike" cap="none" baseline="0" dirty="0">
              <a:solidFill>
                <a:schemeClr val="bg1"/>
              </a:solidFill>
              <a:effectLst/>
              <a:uFillTx/>
              <a:latin typeface="Segoe Print"/>
            </a:rPr>
            <a:t>4% </a:t>
          </a:r>
          <a:r>
            <a:rPr lang="es" sz="1600" b="0" i="0" u="none" strike="noStrike" cap="none" baseline="0" dirty="0">
              <a:solidFill>
                <a:schemeClr val="bg1"/>
              </a:solidFill>
              <a:effectLst/>
              <a:uFillTx/>
              <a:latin typeface="Segoe Print"/>
            </a:rPr>
            <a:t>de margen </a:t>
          </a:r>
          <a:r>
            <a:rPr lang="es" sz="1800" b="0" i="0" u="none" strike="noStrike" cap="none" baseline="0" dirty="0">
              <a:solidFill>
                <a:schemeClr val="bg1"/>
              </a:solidFill>
              <a:effectLst/>
              <a:uFillTx/>
              <a:latin typeface="Segoe Print"/>
            </a:rPr>
            <a:t> de error</a:t>
          </a:r>
        </a:p>
      </dgm:t>
    </dgm:pt>
    <dgm:pt modelId="{568515B0-AB15-4F15-8C00-7F2AC6E375FD}" type="sibTrans" cxnId="{461B381A-8A06-4262-B1F0-A3927876E8D8}">
      <dgm:prSet/>
      <dgm:spPr/>
      <dgm:t>
        <a:bodyPr/>
        <a:lstStyle/>
        <a:p>
          <a:endParaRPr lang="en-US"/>
        </a:p>
      </dgm:t>
    </dgm:pt>
    <dgm:pt modelId="{C3870838-CF39-45F0-8CAE-0FDEF398850C}" type="parTrans" cxnId="{3196EE97-9A20-4FE8-AA1D-F19E27B320DE}">
      <dgm:prSet/>
      <dgm:spPr/>
      <dgm:t>
        <a:bodyPr/>
        <a:lstStyle/>
        <a:p>
          <a:endParaRPr lang="en-US"/>
        </a:p>
      </dgm:t>
    </dgm:pt>
    <dgm:pt modelId="{E2654ADF-1DAB-4287-A8FA-D00C6A91947C}">
      <dgm:prSet phldrT="[Text]" custT="1"/>
      <dgm:spPr/>
      <dgm:t>
        <a:bodyPr/>
        <a:lstStyle/>
        <a:p>
          <a:r>
            <a:rPr lang="es" sz="1600" b="0" i="0" u="none" strike="noStrike" cap="none" baseline="0" dirty="0">
              <a:solidFill>
                <a:schemeClr val="bg1"/>
              </a:solidFill>
              <a:effectLst/>
              <a:uFillTx/>
              <a:latin typeface="Segoe Print"/>
            </a:rPr>
            <a:t>Análisis de</a:t>
          </a:r>
          <a:r>
            <a:rPr lang="es" sz="1800" b="0" i="0" u="none" strike="noStrike" cap="none" baseline="0" dirty="0">
              <a:solidFill>
                <a:schemeClr val="bg1"/>
              </a:solidFill>
              <a:effectLst/>
              <a:uFillTx/>
              <a:latin typeface="Segoe Print"/>
            </a:rPr>
            <a:t> los resultados</a:t>
          </a:r>
        </a:p>
      </dgm:t>
    </dgm:pt>
    <dgm:pt modelId="{4D0F4B18-802A-4180-9446-9BC119089572}" type="sibTrans" cxnId="{3196EE97-9A20-4FE8-AA1D-F19E27B320DE}">
      <dgm:prSet/>
      <dgm:spPr/>
      <dgm:t>
        <a:bodyPr/>
        <a:lstStyle/>
        <a:p>
          <a:endParaRPr lang="en-US"/>
        </a:p>
      </dgm:t>
    </dgm:pt>
    <dgm:pt modelId="{B2E0053D-A4EF-4EAE-A766-A4035B7DBF8D}" type="parTrans" cxnId="{ABCB7A1B-8845-4742-ADA7-902BF04F9D79}">
      <dgm:prSet/>
      <dgm:spPr/>
      <dgm:t>
        <a:bodyPr/>
        <a:lstStyle/>
        <a:p>
          <a:endParaRPr lang="en-US"/>
        </a:p>
      </dgm:t>
    </dgm:pt>
    <dgm:pt modelId="{FDDD9034-85B2-4C19-A0A1-8F20D1875A31}">
      <dgm:prSet phldrT="[Text]" custT="1"/>
      <dgm:spPr/>
      <dgm:t>
        <a:bodyPr/>
        <a:lstStyle/>
        <a:p>
          <a:r>
            <a:rPr lang="es" sz="1800" b="0" i="0" u="none" strike="noStrike" cap="none" baseline="0">
              <a:solidFill>
                <a:srgbClr val="FFFFFF"/>
              </a:solidFill>
              <a:effectLst/>
              <a:uFillTx/>
              <a:latin typeface="Segoe Print"/>
            </a:rPr>
            <a:t>Comparación con </a:t>
          </a:r>
          <a:r>
            <a:rPr lang="es" sz="1600" b="0" i="0" u="none" strike="noStrike" cap="none" baseline="0">
              <a:solidFill>
                <a:srgbClr val="FFFFFF"/>
              </a:solidFill>
              <a:effectLst/>
              <a:uFillTx/>
              <a:latin typeface="Segoe Print"/>
            </a:rPr>
            <a:t>las referencias</a:t>
          </a:r>
        </a:p>
      </dgm:t>
    </dgm:pt>
    <dgm:pt modelId="{7AFA3716-9799-4F16-9AD7-D334BF5B3FEC}" type="sibTrans" cxnId="{ABCB7A1B-8845-4742-ADA7-902BF04F9D79}">
      <dgm:prSet/>
      <dgm:spPr/>
      <dgm:t>
        <a:bodyPr/>
        <a:lstStyle/>
        <a:p>
          <a:endParaRPr lang="en-US"/>
        </a:p>
      </dgm:t>
    </dgm:pt>
    <dgm:pt modelId="{EC120E3A-2479-46E2-90E9-546B06140BBA}" type="pres">
      <dgm:prSet presAssocID="{D274EB80-9510-45B3-90F8-EC6B4C83730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E0E0F1-EA79-4D8C-8945-97454EF56D72}" type="pres">
      <dgm:prSet presAssocID="{DA76A7E8-F93A-4436-9646-0976577FB73F}" presName="composite" presStyleCnt="0"/>
      <dgm:spPr/>
    </dgm:pt>
    <dgm:pt modelId="{930B8F04-B8BD-4DF7-911B-3F76DDD67946}" type="pres">
      <dgm:prSet presAssocID="{DA76A7E8-F93A-4436-9646-0976577FB73F}" presName="bentUpArrow1" presStyleLbl="alignImgPlace1" presStyleIdx="0" presStyleCnt="4"/>
      <dgm:spPr/>
    </dgm:pt>
    <dgm:pt modelId="{54C2F887-634C-4274-9C7C-2B38AF6EA7B9}" type="pres">
      <dgm:prSet presAssocID="{DA76A7E8-F93A-4436-9646-0976577FB73F}" presName="ParentText" presStyleLbl="node1" presStyleIdx="0" presStyleCnt="5" custScaleX="127612" custScaleY="982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509FD-7012-442B-831D-6A897E6C0DF1}" type="pres">
      <dgm:prSet presAssocID="{DA76A7E8-F93A-4436-9646-0976577FB73F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631FD1E4-7BAC-4A9F-8727-5E3C96B6220D}" type="pres">
      <dgm:prSet presAssocID="{AC2204D8-6500-49DD-BE4C-25907673C9FC}" presName="sibTrans" presStyleCnt="0"/>
      <dgm:spPr/>
    </dgm:pt>
    <dgm:pt modelId="{8B3FB888-E944-429D-B65B-3D1365175D38}" type="pres">
      <dgm:prSet presAssocID="{F59DA93F-9A77-4E37-9539-1B2077FC8760}" presName="composite" presStyleCnt="0"/>
      <dgm:spPr/>
    </dgm:pt>
    <dgm:pt modelId="{161FE464-4EA6-4EAF-9BB7-74B162831368}" type="pres">
      <dgm:prSet presAssocID="{F59DA93F-9A77-4E37-9539-1B2077FC8760}" presName="bentUpArrow1" presStyleLbl="alignImgPlace1" presStyleIdx="1" presStyleCnt="4"/>
      <dgm:spPr/>
    </dgm:pt>
    <dgm:pt modelId="{7DA32AB6-A8BF-4A41-AEF9-E9D4FC58104F}" type="pres">
      <dgm:prSet presAssocID="{F59DA93F-9A77-4E37-9539-1B2077FC8760}" presName="ParentText" presStyleLbl="node1" presStyleIdx="1" presStyleCnt="5" custScaleX="126178" custScaleY="1042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0B9E0-4E78-4D76-BFA6-4CBDA0F2B9AB}" type="pres">
      <dgm:prSet presAssocID="{F59DA93F-9A77-4E37-9539-1B2077FC8760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21799DD9-A3DA-4E06-B56C-C4763930C6C4}" type="pres">
      <dgm:prSet presAssocID="{6D46778D-21A5-4EA9-8B45-086870BA0216}" presName="sibTrans" presStyleCnt="0"/>
      <dgm:spPr/>
    </dgm:pt>
    <dgm:pt modelId="{462F5654-0287-4EC7-A74A-3F058A38BA17}" type="pres">
      <dgm:prSet presAssocID="{B9F0E8EF-4819-4BB1-8079-F3AB5EB8DA64}" presName="composite" presStyleCnt="0"/>
      <dgm:spPr/>
    </dgm:pt>
    <dgm:pt modelId="{851DDA5D-1935-45B2-9700-49622FFD47B6}" type="pres">
      <dgm:prSet presAssocID="{B9F0E8EF-4819-4BB1-8079-F3AB5EB8DA64}" presName="bentUpArrow1" presStyleLbl="alignImgPlace1" presStyleIdx="2" presStyleCnt="4"/>
      <dgm:spPr/>
    </dgm:pt>
    <dgm:pt modelId="{B08C3839-BE5F-410A-896B-3C69E53CE2D4}" type="pres">
      <dgm:prSet presAssocID="{B9F0E8EF-4819-4BB1-8079-F3AB5EB8DA64}" presName="ParentText" presStyleLbl="node1" presStyleIdx="2" presStyleCnt="5" custScaleX="134233" custScaleY="1020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5E65B-170A-4286-9955-19E6A018B087}" type="pres">
      <dgm:prSet presAssocID="{B9F0E8EF-4819-4BB1-8079-F3AB5EB8DA64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891FAF8D-E22A-4B76-BBD1-AD8669B12013}" type="pres">
      <dgm:prSet presAssocID="{568515B0-AB15-4F15-8C00-7F2AC6E375FD}" presName="sibTrans" presStyleCnt="0"/>
      <dgm:spPr/>
    </dgm:pt>
    <dgm:pt modelId="{1E4B561A-D488-487F-8167-AB857F8DF818}" type="pres">
      <dgm:prSet presAssocID="{E2654ADF-1DAB-4287-A8FA-D00C6A91947C}" presName="composite" presStyleCnt="0"/>
      <dgm:spPr/>
    </dgm:pt>
    <dgm:pt modelId="{2F07EE9D-CD5A-46A4-8296-2EFCF475C012}" type="pres">
      <dgm:prSet presAssocID="{E2654ADF-1DAB-4287-A8FA-D00C6A91947C}" presName="bentUpArrow1" presStyleLbl="alignImgPlace1" presStyleIdx="3" presStyleCnt="4"/>
      <dgm:spPr/>
    </dgm:pt>
    <dgm:pt modelId="{C4656AB2-5864-42BD-9D0D-7C65F5DBC8E9}" type="pres">
      <dgm:prSet presAssocID="{E2654ADF-1DAB-4287-A8FA-D00C6A91947C}" presName="ParentText" presStyleLbl="node1" presStyleIdx="3" presStyleCnt="5" custScaleX="130298" custScaleY="923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EF5B6-422C-49FD-973C-6F493F613241}" type="pres">
      <dgm:prSet presAssocID="{E2654ADF-1DAB-4287-A8FA-D00C6A91947C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8B63F761-A134-4D67-A2F5-C5FEFE4774B2}" type="pres">
      <dgm:prSet presAssocID="{4D0F4B18-802A-4180-9446-9BC119089572}" presName="sibTrans" presStyleCnt="0"/>
      <dgm:spPr/>
    </dgm:pt>
    <dgm:pt modelId="{E374A295-F0D5-4EC7-8685-EE15F95C1D42}" type="pres">
      <dgm:prSet presAssocID="{FDDD9034-85B2-4C19-A0A1-8F20D1875A31}" presName="composite" presStyleCnt="0"/>
      <dgm:spPr/>
    </dgm:pt>
    <dgm:pt modelId="{47012964-1EF9-45A8-B648-9755DAAC2AD5}" type="pres">
      <dgm:prSet presAssocID="{FDDD9034-85B2-4C19-A0A1-8F20D1875A31}" presName="ParentText" presStyleLbl="node1" presStyleIdx="4" presStyleCnt="5" custScaleX="132777" custScaleY="1063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CB7A1B-8845-4742-ADA7-902BF04F9D79}" srcId="{D274EB80-9510-45B3-90F8-EC6B4C837309}" destId="{FDDD9034-85B2-4C19-A0A1-8F20D1875A31}" srcOrd="4" destOrd="0" parTransId="{B2E0053D-A4EF-4EAE-A766-A4035B7DBF8D}" sibTransId="{7AFA3716-9799-4F16-9AD7-D334BF5B3FEC}"/>
    <dgm:cxn modelId="{A8A80706-3270-43B6-A363-F8A9FE21C6DA}" type="presOf" srcId="{E2654ADF-1DAB-4287-A8FA-D00C6A91947C}" destId="{C4656AB2-5864-42BD-9D0D-7C65F5DBC8E9}" srcOrd="0" destOrd="0" presId="urn:microsoft.com/office/officeart/2005/8/layout/StepDownProcess"/>
    <dgm:cxn modelId="{23F30337-A3AC-4D5E-A547-5D5CB029E4A4}" type="presOf" srcId="{DA76A7E8-F93A-4436-9646-0976577FB73F}" destId="{54C2F887-634C-4274-9C7C-2B38AF6EA7B9}" srcOrd="0" destOrd="0" presId="urn:microsoft.com/office/officeart/2005/8/layout/StepDownProcess"/>
    <dgm:cxn modelId="{375B96AB-6472-43F4-865B-0405230054E3}" type="presOf" srcId="{B9F0E8EF-4819-4BB1-8079-F3AB5EB8DA64}" destId="{B08C3839-BE5F-410A-896B-3C69E53CE2D4}" srcOrd="0" destOrd="0" presId="urn:microsoft.com/office/officeart/2005/8/layout/StepDownProcess"/>
    <dgm:cxn modelId="{F8536D76-7325-4370-B56E-C1A3CA67AD14}" type="presOf" srcId="{FDDD9034-85B2-4C19-A0A1-8F20D1875A31}" destId="{47012964-1EF9-45A8-B648-9755DAAC2AD5}" srcOrd="0" destOrd="0" presId="urn:microsoft.com/office/officeart/2005/8/layout/StepDownProcess"/>
    <dgm:cxn modelId="{3196EE97-9A20-4FE8-AA1D-F19E27B320DE}" srcId="{D274EB80-9510-45B3-90F8-EC6B4C837309}" destId="{E2654ADF-1DAB-4287-A8FA-D00C6A91947C}" srcOrd="3" destOrd="0" parTransId="{C3870838-CF39-45F0-8CAE-0FDEF398850C}" sibTransId="{4D0F4B18-802A-4180-9446-9BC119089572}"/>
    <dgm:cxn modelId="{D55335F5-533B-42E7-BFA4-57F6699AD591}" type="presOf" srcId="{D274EB80-9510-45B3-90F8-EC6B4C837309}" destId="{EC120E3A-2479-46E2-90E9-546B06140BBA}" srcOrd="0" destOrd="0" presId="urn:microsoft.com/office/officeart/2005/8/layout/StepDownProcess"/>
    <dgm:cxn modelId="{A555F0E7-C2EE-4C51-A862-F11127401FA0}" srcId="{D274EB80-9510-45B3-90F8-EC6B4C837309}" destId="{DA76A7E8-F93A-4436-9646-0976577FB73F}" srcOrd="0" destOrd="0" parTransId="{E1872140-42D0-47CA-BD69-930B2BF55F37}" sibTransId="{AC2204D8-6500-49DD-BE4C-25907673C9FC}"/>
    <dgm:cxn modelId="{461B381A-8A06-4262-B1F0-A3927876E8D8}" srcId="{D274EB80-9510-45B3-90F8-EC6B4C837309}" destId="{B9F0E8EF-4819-4BB1-8079-F3AB5EB8DA64}" srcOrd="2" destOrd="0" parTransId="{50C87EB0-D654-4282-8C59-9CD4225778E0}" sibTransId="{568515B0-AB15-4F15-8C00-7F2AC6E375FD}"/>
    <dgm:cxn modelId="{BCDD86E2-47EE-426B-AD45-38A7ABC2DD62}" type="presOf" srcId="{F59DA93F-9A77-4E37-9539-1B2077FC8760}" destId="{7DA32AB6-A8BF-4A41-AEF9-E9D4FC58104F}" srcOrd="0" destOrd="0" presId="urn:microsoft.com/office/officeart/2005/8/layout/StepDownProcess"/>
    <dgm:cxn modelId="{4514A7F2-1171-4A9C-B148-BC4427CA5DB9}" srcId="{D274EB80-9510-45B3-90F8-EC6B4C837309}" destId="{F59DA93F-9A77-4E37-9539-1B2077FC8760}" srcOrd="1" destOrd="0" parTransId="{DF461F3D-7883-433C-B0F9-A695FB9F1A1E}" sibTransId="{6D46778D-21A5-4EA9-8B45-086870BA0216}"/>
    <dgm:cxn modelId="{F299865A-AF16-451F-AE99-3379CD6BC4F6}" type="presParOf" srcId="{EC120E3A-2479-46E2-90E9-546B06140BBA}" destId="{2CE0E0F1-EA79-4D8C-8945-97454EF56D72}" srcOrd="0" destOrd="0" presId="urn:microsoft.com/office/officeart/2005/8/layout/StepDownProcess"/>
    <dgm:cxn modelId="{7993B224-1C51-43FA-92CB-6BDAF940FB75}" type="presParOf" srcId="{2CE0E0F1-EA79-4D8C-8945-97454EF56D72}" destId="{930B8F04-B8BD-4DF7-911B-3F76DDD67946}" srcOrd="0" destOrd="0" presId="urn:microsoft.com/office/officeart/2005/8/layout/StepDownProcess"/>
    <dgm:cxn modelId="{F239ECC8-057C-4EDF-BEEA-11EB60286C22}" type="presParOf" srcId="{2CE0E0F1-EA79-4D8C-8945-97454EF56D72}" destId="{54C2F887-634C-4274-9C7C-2B38AF6EA7B9}" srcOrd="1" destOrd="0" presId="urn:microsoft.com/office/officeart/2005/8/layout/StepDownProcess"/>
    <dgm:cxn modelId="{0C401B2E-1457-42F3-B628-B7C081C10747}" type="presParOf" srcId="{2CE0E0F1-EA79-4D8C-8945-97454EF56D72}" destId="{F59509FD-7012-442B-831D-6A897E6C0DF1}" srcOrd="2" destOrd="0" presId="urn:microsoft.com/office/officeart/2005/8/layout/StepDownProcess"/>
    <dgm:cxn modelId="{E1280CC1-8664-4A10-96DA-ECF5A0E53479}" type="presParOf" srcId="{EC120E3A-2479-46E2-90E9-546B06140BBA}" destId="{631FD1E4-7BAC-4A9F-8727-5E3C96B6220D}" srcOrd="1" destOrd="0" presId="urn:microsoft.com/office/officeart/2005/8/layout/StepDownProcess"/>
    <dgm:cxn modelId="{03EDF093-477B-4A29-9723-24112818E9EB}" type="presParOf" srcId="{EC120E3A-2479-46E2-90E9-546B06140BBA}" destId="{8B3FB888-E944-429D-B65B-3D1365175D38}" srcOrd="2" destOrd="0" presId="urn:microsoft.com/office/officeart/2005/8/layout/StepDownProcess"/>
    <dgm:cxn modelId="{0C676C44-7FBA-40A4-9C30-D13A3B9F291A}" type="presParOf" srcId="{8B3FB888-E944-429D-B65B-3D1365175D38}" destId="{161FE464-4EA6-4EAF-9BB7-74B162831368}" srcOrd="0" destOrd="0" presId="urn:microsoft.com/office/officeart/2005/8/layout/StepDownProcess"/>
    <dgm:cxn modelId="{40527263-45BC-42D3-930B-AFCD47E71139}" type="presParOf" srcId="{8B3FB888-E944-429D-B65B-3D1365175D38}" destId="{7DA32AB6-A8BF-4A41-AEF9-E9D4FC58104F}" srcOrd="1" destOrd="0" presId="urn:microsoft.com/office/officeart/2005/8/layout/StepDownProcess"/>
    <dgm:cxn modelId="{20211632-5098-44C2-8DFD-B3B779E16011}" type="presParOf" srcId="{8B3FB888-E944-429D-B65B-3D1365175D38}" destId="{4600B9E0-4E78-4D76-BFA6-4CBDA0F2B9AB}" srcOrd="2" destOrd="0" presId="urn:microsoft.com/office/officeart/2005/8/layout/StepDownProcess"/>
    <dgm:cxn modelId="{A4D9026B-78CC-45A8-A403-85AECD228645}" type="presParOf" srcId="{EC120E3A-2479-46E2-90E9-546B06140BBA}" destId="{21799DD9-A3DA-4E06-B56C-C4763930C6C4}" srcOrd="3" destOrd="0" presId="urn:microsoft.com/office/officeart/2005/8/layout/StepDownProcess"/>
    <dgm:cxn modelId="{D5D2A155-1C5B-4CFE-B6E3-BFF18CC5D552}" type="presParOf" srcId="{EC120E3A-2479-46E2-90E9-546B06140BBA}" destId="{462F5654-0287-4EC7-A74A-3F058A38BA17}" srcOrd="4" destOrd="0" presId="urn:microsoft.com/office/officeart/2005/8/layout/StepDownProcess"/>
    <dgm:cxn modelId="{8F9D349C-468F-44ED-9CCE-E962021FEB6F}" type="presParOf" srcId="{462F5654-0287-4EC7-A74A-3F058A38BA17}" destId="{851DDA5D-1935-45B2-9700-49622FFD47B6}" srcOrd="0" destOrd="0" presId="urn:microsoft.com/office/officeart/2005/8/layout/StepDownProcess"/>
    <dgm:cxn modelId="{985A1E5B-5992-4977-BA0A-89D767B020FE}" type="presParOf" srcId="{462F5654-0287-4EC7-A74A-3F058A38BA17}" destId="{B08C3839-BE5F-410A-896B-3C69E53CE2D4}" srcOrd="1" destOrd="0" presId="urn:microsoft.com/office/officeart/2005/8/layout/StepDownProcess"/>
    <dgm:cxn modelId="{CA20211B-5610-4693-8915-E2E47D1CC840}" type="presParOf" srcId="{462F5654-0287-4EC7-A74A-3F058A38BA17}" destId="{4075E65B-170A-4286-9955-19E6A018B087}" srcOrd="2" destOrd="0" presId="urn:microsoft.com/office/officeart/2005/8/layout/StepDownProcess"/>
    <dgm:cxn modelId="{45C2A97C-CB29-4D96-B0CB-9A29A7332E37}" type="presParOf" srcId="{EC120E3A-2479-46E2-90E9-546B06140BBA}" destId="{891FAF8D-E22A-4B76-BBD1-AD8669B12013}" srcOrd="5" destOrd="0" presId="urn:microsoft.com/office/officeart/2005/8/layout/StepDownProcess"/>
    <dgm:cxn modelId="{9233BC70-DAB8-42AD-8114-E73A1EF778AC}" type="presParOf" srcId="{EC120E3A-2479-46E2-90E9-546B06140BBA}" destId="{1E4B561A-D488-487F-8167-AB857F8DF818}" srcOrd="6" destOrd="0" presId="urn:microsoft.com/office/officeart/2005/8/layout/StepDownProcess"/>
    <dgm:cxn modelId="{E00B3A44-E030-4052-93ED-E55DB36CDF5B}" type="presParOf" srcId="{1E4B561A-D488-487F-8167-AB857F8DF818}" destId="{2F07EE9D-CD5A-46A4-8296-2EFCF475C012}" srcOrd="0" destOrd="0" presId="urn:microsoft.com/office/officeart/2005/8/layout/StepDownProcess"/>
    <dgm:cxn modelId="{B452F6D8-7E5F-4977-BB79-B219F735ACA5}" type="presParOf" srcId="{1E4B561A-D488-487F-8167-AB857F8DF818}" destId="{C4656AB2-5864-42BD-9D0D-7C65F5DBC8E9}" srcOrd="1" destOrd="0" presId="urn:microsoft.com/office/officeart/2005/8/layout/StepDownProcess"/>
    <dgm:cxn modelId="{3A762D45-7898-42DA-9AC6-7C0866A5A17B}" type="presParOf" srcId="{1E4B561A-D488-487F-8167-AB857F8DF818}" destId="{A41EF5B6-422C-49FD-973C-6F493F613241}" srcOrd="2" destOrd="0" presId="urn:microsoft.com/office/officeart/2005/8/layout/StepDownProcess"/>
    <dgm:cxn modelId="{6815725C-D30E-48A8-BA31-C34197BBB906}" type="presParOf" srcId="{EC120E3A-2479-46E2-90E9-546B06140BBA}" destId="{8B63F761-A134-4D67-A2F5-C5FEFE4774B2}" srcOrd="7" destOrd="0" presId="urn:microsoft.com/office/officeart/2005/8/layout/StepDownProcess"/>
    <dgm:cxn modelId="{E4A8AB2F-BEE3-45D2-AE7C-506C7F25C907}" type="presParOf" srcId="{EC120E3A-2479-46E2-90E9-546B06140BBA}" destId="{E374A295-F0D5-4EC7-8685-EE15F95C1D42}" srcOrd="8" destOrd="0" presId="urn:microsoft.com/office/officeart/2005/8/layout/StepDownProcess"/>
    <dgm:cxn modelId="{18C89707-7469-40BA-8135-A7D48203E59E}" type="presParOf" srcId="{E374A295-F0D5-4EC7-8685-EE15F95C1D42}" destId="{47012964-1EF9-45A8-B648-9755DAAC2AD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441589-6EC1-4363-8B60-2C8159D5D264}" type="doc">
      <dgm:prSet loTypeId="urn:microsoft.com/office/officeart/2005/8/layout/arrow2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/>
        </a:p>
      </dgm:t>
    </dgm:pt>
    <dgm:pt modelId="{52D448DB-E94C-4FC0-8994-7E709AD22C3A}" type="parTrans" cxnId="{8E923359-7D82-43BC-BF93-C8E23D358CA5}">
      <dgm:prSet/>
      <dgm:spPr/>
      <dgm:t>
        <a:bodyPr/>
        <a:lstStyle/>
        <a:p>
          <a:endParaRPr lang="en-US"/>
        </a:p>
      </dgm:t>
    </dgm:pt>
    <dgm:pt modelId="{1975B0A3-A183-4D3C-A2EB-C0EE1AFF9832}">
      <dgm:prSet phldrT="[Text]" custT="1"/>
      <dgm:spPr/>
      <dgm:t>
        <a:bodyPr/>
        <a:lstStyle/>
        <a:p>
          <a:pPr algn="ctr"/>
          <a:r>
            <a:rPr lang="es" sz="2900" b="1" i="0" u="none" strike="noStrike" cap="none" baseline="0">
              <a:solidFill>
                <a:srgbClr val="000000"/>
              </a:solidFill>
              <a:effectLst/>
              <a:uFillTx/>
              <a:latin typeface="Segoe Print"/>
            </a:rPr>
            <a:t>Lugar de trabajo</a:t>
          </a:r>
        </a:p>
      </dgm:t>
    </dgm:pt>
    <dgm:pt modelId="{24B73A53-0CBF-45FD-A42B-9A19855951C7}" type="sibTrans" cxnId="{8E923359-7D82-43BC-BF93-C8E23D358CA5}">
      <dgm:prSet/>
      <dgm:spPr/>
      <dgm:t>
        <a:bodyPr/>
        <a:lstStyle/>
        <a:p>
          <a:endParaRPr lang="en-US"/>
        </a:p>
      </dgm:t>
    </dgm:pt>
    <dgm:pt modelId="{B63608D1-E371-4281-B93C-FC058781AA6A}" type="parTrans" cxnId="{676FAF77-BA06-4CAA-8824-05C55C5AA4B1}">
      <dgm:prSet/>
      <dgm:spPr/>
      <dgm:t>
        <a:bodyPr/>
        <a:lstStyle/>
        <a:p>
          <a:endParaRPr lang="en-US"/>
        </a:p>
      </dgm:t>
    </dgm:pt>
    <dgm:pt modelId="{6C162F4C-0C42-4835-9BFD-B62CFA0C9407}">
      <dgm:prSet phldrT="[Text]" custT="1"/>
      <dgm:spPr/>
      <dgm:t>
        <a:bodyPr/>
        <a:lstStyle/>
        <a:p>
          <a:pPr algn="ctr">
            <a:spcAft>
              <a:spcPct val="0"/>
            </a:spcAft>
          </a:pPr>
          <a:r>
            <a:rPr lang="es" sz="2800" b="1" i="0" u="none" strike="noStrike" cap="none" baseline="0" dirty="0">
              <a:solidFill>
                <a:srgbClr val="000000"/>
              </a:solidFill>
              <a:effectLst/>
              <a:uFillTx/>
              <a:latin typeface="Segoe Print"/>
            </a:rPr>
            <a:t>Oportunidades de comprar</a:t>
          </a:r>
        </a:p>
      </dgm:t>
    </dgm:pt>
    <dgm:pt modelId="{17CA5E3C-F370-430D-AEB4-0FD5ACFB773E}" type="sibTrans" cxnId="{676FAF77-BA06-4CAA-8824-05C55C5AA4B1}">
      <dgm:prSet/>
      <dgm:spPr/>
      <dgm:t>
        <a:bodyPr/>
        <a:lstStyle/>
        <a:p>
          <a:endParaRPr lang="en-US"/>
        </a:p>
      </dgm:t>
    </dgm:pt>
    <dgm:pt modelId="{F9A67D1E-6FC8-443A-9CA3-FA1F645D8C97}" type="parTrans" cxnId="{395E6AC1-28FD-4D50-B18E-17D47C4908F0}">
      <dgm:prSet/>
      <dgm:spPr/>
      <dgm:t>
        <a:bodyPr/>
        <a:lstStyle/>
        <a:p>
          <a:endParaRPr lang="en-US"/>
        </a:p>
      </dgm:t>
    </dgm:pt>
    <dgm:pt modelId="{71A7A2FF-2E16-4D96-96C3-DCB0461A55B4}">
      <dgm:prSet phldrT="[Text]" custT="1"/>
      <dgm:spPr/>
      <dgm:t>
        <a:bodyPr/>
        <a:lstStyle/>
        <a:p>
          <a:pPr algn="ctr"/>
          <a:r>
            <a:rPr lang="es" sz="2700" b="1" i="0" u="none" strike="noStrike" cap="none" baseline="0" dirty="0">
              <a:solidFill>
                <a:srgbClr val="000000"/>
              </a:solidFill>
              <a:effectLst/>
              <a:uFillTx/>
              <a:latin typeface="Segoe Print"/>
            </a:rPr>
            <a:t>Lugar para empezar o tener un negocio</a:t>
          </a:r>
        </a:p>
      </dgm:t>
    </dgm:pt>
    <dgm:pt modelId="{517A1172-432D-4E9D-B4EF-AFC0474448AD}" type="sibTrans" cxnId="{395E6AC1-28FD-4D50-B18E-17D47C4908F0}">
      <dgm:prSet/>
      <dgm:spPr/>
      <dgm:t>
        <a:bodyPr/>
        <a:lstStyle/>
        <a:p>
          <a:endParaRPr lang="en-US"/>
        </a:p>
      </dgm:t>
    </dgm:pt>
    <dgm:pt modelId="{39F06D79-FD5C-4C3E-95DB-5517AC0D5EDC}" type="parTrans" cxnId="{3D20487F-C203-4D56-B67E-5411E2159399}">
      <dgm:prSet/>
      <dgm:spPr/>
      <dgm:t>
        <a:bodyPr/>
        <a:lstStyle/>
        <a:p>
          <a:endParaRPr lang="en-US"/>
        </a:p>
      </dgm:t>
    </dgm:pt>
    <dgm:pt modelId="{0332FF02-136C-4183-86ED-9676247DCC6B}">
      <dgm:prSet phldrT="[Text]" custT="1"/>
      <dgm:spPr/>
      <dgm:t>
        <a:bodyPr/>
        <a:lstStyle/>
        <a:p>
          <a:pPr algn="ctr"/>
          <a:r>
            <a:rPr lang="es" sz="2500" b="1" i="0" u="none" strike="noStrike" cap="none" baseline="0" dirty="0">
              <a:solidFill>
                <a:srgbClr val="000000"/>
              </a:solidFill>
              <a:effectLst/>
              <a:uFillTx/>
              <a:latin typeface="Segoe Print"/>
            </a:rPr>
            <a:t>Oportunidades de trabajo</a:t>
          </a:r>
        </a:p>
      </dgm:t>
    </dgm:pt>
    <dgm:pt modelId="{657491B6-9F8F-42A4-850C-13D6C6D1AE0B}" type="sibTrans" cxnId="{3D20487F-C203-4D56-B67E-5411E2159399}">
      <dgm:prSet/>
      <dgm:spPr/>
      <dgm:t>
        <a:bodyPr/>
        <a:lstStyle/>
        <a:p>
          <a:endParaRPr lang="en-US"/>
        </a:p>
      </dgm:t>
    </dgm:pt>
    <dgm:pt modelId="{563CF5CF-2E20-41D0-877D-41FE68F6A26F}" type="pres">
      <dgm:prSet presAssocID="{74441589-6EC1-4363-8B60-2C8159D5D264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CA39E2-104E-48EE-B48E-85A81B489745}" type="pres">
      <dgm:prSet presAssocID="{74441589-6EC1-4363-8B60-2C8159D5D264}" presName="arrow" presStyleLbl="bgShp" presStyleIdx="0" presStyleCnt="1"/>
      <dgm:spPr/>
    </dgm:pt>
    <dgm:pt modelId="{5D01261D-6C9F-4D37-8028-8147F9F00515}" type="pres">
      <dgm:prSet presAssocID="{74441589-6EC1-4363-8B60-2C8159D5D264}" presName="arrowDiagram4" presStyleCnt="0"/>
      <dgm:spPr/>
    </dgm:pt>
    <dgm:pt modelId="{B32C01CA-2921-480F-98A7-CB1E1DB8267A}" type="pres">
      <dgm:prSet presAssocID="{1975B0A3-A183-4D3C-A2EB-C0EE1AFF9832}" presName="bullet4a" presStyleLbl="node1" presStyleIdx="0" presStyleCnt="4"/>
      <dgm:spPr/>
    </dgm:pt>
    <dgm:pt modelId="{D7327D4C-FEFF-4658-B019-E2950F9D6996}" type="pres">
      <dgm:prSet presAssocID="{1975B0A3-A183-4D3C-A2EB-C0EE1AFF9832}" presName="textBox4a" presStyleLbl="revTx" presStyleIdx="0" presStyleCnt="4" custScaleX="178613" custLinFactNeighborX="-19800" custLinFactNeighborY="9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A52E2-AF40-4A0A-B26B-30BF816EB74C}" type="pres">
      <dgm:prSet presAssocID="{6C162F4C-0C42-4835-9BFD-B62CFA0C9407}" presName="bullet4b" presStyleLbl="node1" presStyleIdx="1" presStyleCnt="4"/>
      <dgm:spPr/>
    </dgm:pt>
    <dgm:pt modelId="{1C4A070B-3795-4943-B530-62B9FA3D5FDC}" type="pres">
      <dgm:prSet presAssocID="{6C162F4C-0C42-4835-9BFD-B62CFA0C9407}" presName="textBox4b" presStyleLbl="revTx" presStyleIdx="1" presStyleCnt="4" custScaleX="172041" custScaleY="50046" custLinFactNeighborX="-12903" custLinFactNeighborY="-14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0314A-3F6E-4B0B-B071-E3A7D7FC55DD}" type="pres">
      <dgm:prSet presAssocID="{71A7A2FF-2E16-4D96-96C3-DCB0461A55B4}" presName="bullet4c" presStyleLbl="node1" presStyleIdx="2" presStyleCnt="4"/>
      <dgm:spPr/>
    </dgm:pt>
    <dgm:pt modelId="{2AF1AAAB-8D1B-411A-B0B8-36BB03A4F81A}" type="pres">
      <dgm:prSet presAssocID="{71A7A2FF-2E16-4D96-96C3-DCB0461A55B4}" presName="textBox4c" presStyleLbl="revTx" presStyleIdx="2" presStyleCnt="4" custScaleX="104789" custLinFactNeighborX="7647" custLinFactNeighborY="5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49A7F-63A1-4DB5-9D47-1123448B282B}" type="pres">
      <dgm:prSet presAssocID="{0332FF02-136C-4183-86ED-9676247DCC6B}" presName="bullet4d" presStyleLbl="node1" presStyleIdx="3" presStyleCnt="4" custLinFactNeighborX="32241" custLinFactNeighborY="-10050"/>
      <dgm:spPr/>
    </dgm:pt>
    <dgm:pt modelId="{39EA97FF-CB98-4D77-B95E-E6F99E0A6880}" type="pres">
      <dgm:prSet presAssocID="{0332FF02-136C-4183-86ED-9676247DCC6B}" presName="textBox4d" presStyleLbl="revTx" presStyleIdx="3" presStyleCnt="4" custScaleX="148639" custScaleY="35831" custLinFactNeighborX="5893" custLinFactNeighborY="-24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E7BF79-B51F-4594-A969-08DECC7277EA}" type="presOf" srcId="{74441589-6EC1-4363-8B60-2C8159D5D264}" destId="{563CF5CF-2E20-41D0-877D-41FE68F6A26F}" srcOrd="0" destOrd="0" presId="urn:microsoft.com/office/officeart/2005/8/layout/arrow2"/>
    <dgm:cxn modelId="{3D20487F-C203-4D56-B67E-5411E2159399}" srcId="{74441589-6EC1-4363-8B60-2C8159D5D264}" destId="{0332FF02-136C-4183-86ED-9676247DCC6B}" srcOrd="3" destOrd="0" parTransId="{39F06D79-FD5C-4C3E-95DB-5517AC0D5EDC}" sibTransId="{657491B6-9F8F-42A4-850C-13D6C6D1AE0B}"/>
    <dgm:cxn modelId="{DE610050-8D9F-4DC8-A812-D1A2DBFF00C7}" type="presOf" srcId="{1975B0A3-A183-4D3C-A2EB-C0EE1AFF9832}" destId="{D7327D4C-FEFF-4658-B019-E2950F9D6996}" srcOrd="0" destOrd="0" presId="urn:microsoft.com/office/officeart/2005/8/layout/arrow2"/>
    <dgm:cxn modelId="{8C8D01C4-6929-4EE2-81ED-BBCBE92311C2}" type="presOf" srcId="{0332FF02-136C-4183-86ED-9676247DCC6B}" destId="{39EA97FF-CB98-4D77-B95E-E6F99E0A6880}" srcOrd="0" destOrd="0" presId="urn:microsoft.com/office/officeart/2005/8/layout/arrow2"/>
    <dgm:cxn modelId="{395E6AC1-28FD-4D50-B18E-17D47C4908F0}" srcId="{74441589-6EC1-4363-8B60-2C8159D5D264}" destId="{71A7A2FF-2E16-4D96-96C3-DCB0461A55B4}" srcOrd="2" destOrd="0" parTransId="{F9A67D1E-6FC8-443A-9CA3-FA1F645D8C97}" sibTransId="{517A1172-432D-4E9D-B4EF-AFC0474448AD}"/>
    <dgm:cxn modelId="{676FAF77-BA06-4CAA-8824-05C55C5AA4B1}" srcId="{74441589-6EC1-4363-8B60-2C8159D5D264}" destId="{6C162F4C-0C42-4835-9BFD-B62CFA0C9407}" srcOrd="1" destOrd="0" parTransId="{B63608D1-E371-4281-B93C-FC058781AA6A}" sibTransId="{17CA5E3C-F370-430D-AEB4-0FD5ACFB773E}"/>
    <dgm:cxn modelId="{0EDFC248-B2BA-494F-A9FC-A1C0DE182635}" type="presOf" srcId="{6C162F4C-0C42-4835-9BFD-B62CFA0C9407}" destId="{1C4A070B-3795-4943-B530-62B9FA3D5FDC}" srcOrd="0" destOrd="0" presId="urn:microsoft.com/office/officeart/2005/8/layout/arrow2"/>
    <dgm:cxn modelId="{D9BD8B03-0385-4789-93E7-02EE1D2765D3}" type="presOf" srcId="{71A7A2FF-2E16-4D96-96C3-DCB0461A55B4}" destId="{2AF1AAAB-8D1B-411A-B0B8-36BB03A4F81A}" srcOrd="0" destOrd="0" presId="urn:microsoft.com/office/officeart/2005/8/layout/arrow2"/>
    <dgm:cxn modelId="{8E923359-7D82-43BC-BF93-C8E23D358CA5}" srcId="{74441589-6EC1-4363-8B60-2C8159D5D264}" destId="{1975B0A3-A183-4D3C-A2EB-C0EE1AFF9832}" srcOrd="0" destOrd="0" parTransId="{52D448DB-E94C-4FC0-8994-7E709AD22C3A}" sibTransId="{24B73A53-0CBF-45FD-A42B-9A19855951C7}"/>
    <dgm:cxn modelId="{B8CF0175-D56B-4C19-842A-F1A6FA44BDAE}" type="presParOf" srcId="{563CF5CF-2E20-41D0-877D-41FE68F6A26F}" destId="{99CA39E2-104E-48EE-B48E-85A81B489745}" srcOrd="0" destOrd="0" presId="urn:microsoft.com/office/officeart/2005/8/layout/arrow2"/>
    <dgm:cxn modelId="{4DE30BF4-A04F-4F06-8EC3-F8DF53CC980E}" type="presParOf" srcId="{563CF5CF-2E20-41D0-877D-41FE68F6A26F}" destId="{5D01261D-6C9F-4D37-8028-8147F9F00515}" srcOrd="1" destOrd="0" presId="urn:microsoft.com/office/officeart/2005/8/layout/arrow2"/>
    <dgm:cxn modelId="{5843753E-A3F3-45F9-99A2-B17F41497C01}" type="presParOf" srcId="{5D01261D-6C9F-4D37-8028-8147F9F00515}" destId="{B32C01CA-2921-480F-98A7-CB1E1DB8267A}" srcOrd="0" destOrd="0" presId="urn:microsoft.com/office/officeart/2005/8/layout/arrow2"/>
    <dgm:cxn modelId="{6D89D648-C39E-4AA2-9E9B-2DAE0821DA7C}" type="presParOf" srcId="{5D01261D-6C9F-4D37-8028-8147F9F00515}" destId="{D7327D4C-FEFF-4658-B019-E2950F9D6996}" srcOrd="1" destOrd="0" presId="urn:microsoft.com/office/officeart/2005/8/layout/arrow2"/>
    <dgm:cxn modelId="{E1709F69-2CA3-43C4-A215-1E9DCBC398C0}" type="presParOf" srcId="{5D01261D-6C9F-4D37-8028-8147F9F00515}" destId="{FE6A52E2-AF40-4A0A-B26B-30BF816EB74C}" srcOrd="2" destOrd="0" presId="urn:microsoft.com/office/officeart/2005/8/layout/arrow2"/>
    <dgm:cxn modelId="{C52E91D8-8D89-4337-89DF-943E984E6C99}" type="presParOf" srcId="{5D01261D-6C9F-4D37-8028-8147F9F00515}" destId="{1C4A070B-3795-4943-B530-62B9FA3D5FDC}" srcOrd="3" destOrd="0" presId="urn:microsoft.com/office/officeart/2005/8/layout/arrow2"/>
    <dgm:cxn modelId="{AC6D49FE-2544-4762-BEE3-99B7D8963DD3}" type="presParOf" srcId="{5D01261D-6C9F-4D37-8028-8147F9F00515}" destId="{8560314A-3F6E-4B0B-B071-E3A7D7FC55DD}" srcOrd="4" destOrd="0" presId="urn:microsoft.com/office/officeart/2005/8/layout/arrow2"/>
    <dgm:cxn modelId="{1117EE05-37DC-402F-A1FD-CAF34329F931}" type="presParOf" srcId="{5D01261D-6C9F-4D37-8028-8147F9F00515}" destId="{2AF1AAAB-8D1B-411A-B0B8-36BB03A4F81A}" srcOrd="5" destOrd="0" presId="urn:microsoft.com/office/officeart/2005/8/layout/arrow2"/>
    <dgm:cxn modelId="{032D2BA6-F271-4EC8-9F4C-2AED7EF5D470}" type="presParOf" srcId="{5D01261D-6C9F-4D37-8028-8147F9F00515}" destId="{22E49A7F-63A1-4DB5-9D47-1123448B282B}" srcOrd="6" destOrd="0" presId="urn:microsoft.com/office/officeart/2005/8/layout/arrow2"/>
    <dgm:cxn modelId="{BB43AF1A-3CE7-4BD6-9671-BD5597AFA244}" type="presParOf" srcId="{5D01261D-6C9F-4D37-8028-8147F9F00515}" destId="{39EA97FF-CB98-4D77-B95E-E6F99E0A6880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B8F04-B8BD-4DF7-911B-3F76DDD67946}">
      <dsp:nvSpPr>
        <dsp:cNvPr id="0" name=""/>
        <dsp:cNvSpPr/>
      </dsp:nvSpPr>
      <dsp:spPr>
        <a:xfrm rot="5400000">
          <a:off x="1811899" y="958775"/>
          <a:ext cx="843207" cy="9599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2F887-634C-4274-9C7C-2B38AF6EA7B9}">
      <dsp:nvSpPr>
        <dsp:cNvPr id="0" name=""/>
        <dsp:cNvSpPr/>
      </dsp:nvSpPr>
      <dsp:spPr>
        <a:xfrm>
          <a:off x="1392529" y="32905"/>
          <a:ext cx="1811408" cy="97589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800" b="0" kern="1200" dirty="0"/>
            <a:t>6,000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s" sz="1800" b="0" i="0" u="none" strike="noStrike" kern="1200" cap="none" baseline="0" dirty="0">
              <a:solidFill>
                <a:srgbClr val="FFFFFF"/>
              </a:solidFill>
              <a:effectLst/>
              <a:uFillTx/>
              <a:latin typeface="Segoe Print"/>
            </a:rPr>
            <a:t>hogares</a:t>
          </a:r>
        </a:p>
      </dsp:txBody>
      <dsp:txXfrm>
        <a:off x="1440177" y="80553"/>
        <a:ext cx="1716112" cy="880598"/>
      </dsp:txXfrm>
    </dsp:sp>
    <dsp:sp modelId="{F59509FD-7012-442B-831D-6A897E6C0DF1}">
      <dsp:nvSpPr>
        <dsp:cNvPr id="0" name=""/>
        <dsp:cNvSpPr/>
      </dsp:nvSpPr>
      <dsp:spPr>
        <a:xfrm>
          <a:off x="3007966" y="118822"/>
          <a:ext cx="1032384" cy="80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FE464-4EA6-4EAF-9BB7-74B162831368}">
      <dsp:nvSpPr>
        <dsp:cNvPr id="0" name=""/>
        <dsp:cNvSpPr/>
      </dsp:nvSpPr>
      <dsp:spPr>
        <a:xfrm rot="5400000">
          <a:off x="3072676" y="2095991"/>
          <a:ext cx="843207" cy="9599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32AB6-A8BF-4A41-AEF9-E9D4FC58104F}">
      <dsp:nvSpPr>
        <dsp:cNvPr id="0" name=""/>
        <dsp:cNvSpPr/>
      </dsp:nvSpPr>
      <dsp:spPr>
        <a:xfrm>
          <a:off x="2663483" y="1140180"/>
          <a:ext cx="1791053" cy="103577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s" sz="1600" b="0" i="0" u="none" strike="noStrike" kern="1200" cap="none" baseline="0" dirty="0">
              <a:solidFill>
                <a:schemeClr val="bg1"/>
              </a:solidFill>
              <a:effectLst/>
              <a:uFillTx/>
              <a:latin typeface="Segoe Print"/>
            </a:rPr>
            <a:t>669 encuestas completadas  (11%)</a:t>
          </a:r>
        </a:p>
      </dsp:txBody>
      <dsp:txXfrm>
        <a:off x="2714055" y="1190752"/>
        <a:ext cx="1689909" cy="934633"/>
      </dsp:txXfrm>
    </dsp:sp>
    <dsp:sp modelId="{4600B9E0-4E78-4D76-BFA6-4CBDA0F2B9AB}">
      <dsp:nvSpPr>
        <dsp:cNvPr id="0" name=""/>
        <dsp:cNvSpPr/>
      </dsp:nvSpPr>
      <dsp:spPr>
        <a:xfrm>
          <a:off x="4268743" y="1256039"/>
          <a:ext cx="1032384" cy="80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1DDA5D-1935-45B2-9700-49622FFD47B6}">
      <dsp:nvSpPr>
        <dsp:cNvPr id="0" name=""/>
        <dsp:cNvSpPr/>
      </dsp:nvSpPr>
      <dsp:spPr>
        <a:xfrm rot="5400000">
          <a:off x="4400799" y="3222274"/>
          <a:ext cx="843207" cy="9599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C3839-BE5F-410A-896B-3C69E53CE2D4}">
      <dsp:nvSpPr>
        <dsp:cNvPr id="0" name=""/>
        <dsp:cNvSpPr/>
      </dsp:nvSpPr>
      <dsp:spPr>
        <a:xfrm>
          <a:off x="3934438" y="2277397"/>
          <a:ext cx="1905391" cy="101390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1800" b="0" i="0" u="none" strike="noStrike" kern="1200" cap="none" baseline="0" dirty="0">
              <a:solidFill>
                <a:schemeClr val="bg1"/>
              </a:solidFill>
              <a:effectLst/>
              <a:uFillTx/>
              <a:latin typeface="Segoe Print"/>
            </a:rPr>
            <a:t>4% </a:t>
          </a:r>
          <a:r>
            <a:rPr lang="es" sz="1600" b="0" i="0" u="none" strike="noStrike" kern="1200" cap="none" baseline="0" dirty="0">
              <a:solidFill>
                <a:schemeClr val="bg1"/>
              </a:solidFill>
              <a:effectLst/>
              <a:uFillTx/>
              <a:latin typeface="Segoe Print"/>
            </a:rPr>
            <a:t>de margen </a:t>
          </a:r>
          <a:r>
            <a:rPr lang="es" sz="1800" b="0" i="0" u="none" strike="noStrike" kern="1200" cap="none" baseline="0" dirty="0">
              <a:solidFill>
                <a:schemeClr val="bg1"/>
              </a:solidFill>
              <a:effectLst/>
              <a:uFillTx/>
              <a:latin typeface="Segoe Print"/>
            </a:rPr>
            <a:t> de error</a:t>
          </a:r>
        </a:p>
      </dsp:txBody>
      <dsp:txXfrm>
        <a:off x="3983942" y="2326901"/>
        <a:ext cx="1806383" cy="914900"/>
      </dsp:txXfrm>
    </dsp:sp>
    <dsp:sp modelId="{4075E65B-170A-4286-9955-19E6A018B087}">
      <dsp:nvSpPr>
        <dsp:cNvPr id="0" name=""/>
        <dsp:cNvSpPr/>
      </dsp:nvSpPr>
      <dsp:spPr>
        <a:xfrm>
          <a:off x="5596866" y="2382322"/>
          <a:ext cx="1032384" cy="80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07EE9D-CD5A-46A4-8296-2EFCF475C012}">
      <dsp:nvSpPr>
        <dsp:cNvPr id="0" name=""/>
        <dsp:cNvSpPr/>
      </dsp:nvSpPr>
      <dsp:spPr>
        <a:xfrm rot="5400000">
          <a:off x="5643825" y="4300179"/>
          <a:ext cx="843207" cy="9599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56AB2-5864-42BD-9D0D-7C65F5DBC8E9}">
      <dsp:nvSpPr>
        <dsp:cNvPr id="0" name=""/>
        <dsp:cNvSpPr/>
      </dsp:nvSpPr>
      <dsp:spPr>
        <a:xfrm>
          <a:off x="5205392" y="3403679"/>
          <a:ext cx="1849535" cy="91715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1600" b="0" i="0" u="none" strike="noStrike" kern="1200" cap="none" baseline="0" dirty="0">
              <a:solidFill>
                <a:schemeClr val="bg1"/>
              </a:solidFill>
              <a:effectLst/>
              <a:uFillTx/>
              <a:latin typeface="Segoe Print"/>
            </a:rPr>
            <a:t>Análisis de</a:t>
          </a:r>
          <a:r>
            <a:rPr lang="es" sz="1800" b="0" i="0" u="none" strike="noStrike" kern="1200" cap="none" baseline="0" dirty="0">
              <a:solidFill>
                <a:schemeClr val="bg1"/>
              </a:solidFill>
              <a:effectLst/>
              <a:uFillTx/>
              <a:latin typeface="Segoe Print"/>
            </a:rPr>
            <a:t> los resultados</a:t>
          </a:r>
        </a:p>
      </dsp:txBody>
      <dsp:txXfrm>
        <a:off x="5250172" y="3448459"/>
        <a:ext cx="1759975" cy="827593"/>
      </dsp:txXfrm>
    </dsp:sp>
    <dsp:sp modelId="{A41EF5B6-422C-49FD-973C-6F493F613241}">
      <dsp:nvSpPr>
        <dsp:cNvPr id="0" name=""/>
        <dsp:cNvSpPr/>
      </dsp:nvSpPr>
      <dsp:spPr>
        <a:xfrm>
          <a:off x="6839892" y="3460227"/>
          <a:ext cx="1032384" cy="80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12964-1EF9-45A8-B648-9755DAAC2AD5}">
      <dsp:nvSpPr>
        <dsp:cNvPr id="0" name=""/>
        <dsp:cNvSpPr/>
      </dsp:nvSpPr>
      <dsp:spPr>
        <a:xfrm>
          <a:off x="6476346" y="4481584"/>
          <a:ext cx="1884723" cy="105684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1800" b="0" i="0" u="none" strike="noStrike" kern="1200" cap="none" baseline="0">
              <a:solidFill>
                <a:srgbClr val="FFFFFF"/>
              </a:solidFill>
              <a:effectLst/>
              <a:uFillTx/>
              <a:latin typeface="Segoe Print"/>
            </a:rPr>
            <a:t>Comparación con </a:t>
          </a:r>
          <a:r>
            <a:rPr lang="es" sz="1600" b="0" i="0" u="none" strike="noStrike" kern="1200" cap="none" baseline="0">
              <a:solidFill>
                <a:srgbClr val="FFFFFF"/>
              </a:solidFill>
              <a:effectLst/>
              <a:uFillTx/>
              <a:latin typeface="Segoe Print"/>
            </a:rPr>
            <a:t>las referencias</a:t>
          </a:r>
        </a:p>
      </dsp:txBody>
      <dsp:txXfrm>
        <a:off x="6527946" y="4533184"/>
        <a:ext cx="1781523" cy="9536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A39E2-104E-48EE-B48E-85A81B489745}">
      <dsp:nvSpPr>
        <dsp:cNvPr id="0" name=""/>
        <dsp:cNvSpPr/>
      </dsp:nvSpPr>
      <dsp:spPr>
        <a:xfrm>
          <a:off x="0" y="271462"/>
          <a:ext cx="8763000" cy="54768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C01CA-2921-480F-98A7-CB1E1DB8267A}">
      <dsp:nvSpPr>
        <dsp:cNvPr id="0" name=""/>
        <dsp:cNvSpPr/>
      </dsp:nvSpPr>
      <dsp:spPr>
        <a:xfrm>
          <a:off x="863155" y="4344066"/>
          <a:ext cx="201549" cy="2015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327D4C-FEFF-4658-B019-E2950F9D6996}">
      <dsp:nvSpPr>
        <dsp:cNvPr id="0" name=""/>
        <dsp:cNvSpPr/>
      </dsp:nvSpPr>
      <dsp:spPr>
        <a:xfrm>
          <a:off x="78235" y="4574721"/>
          <a:ext cx="2676467" cy="1303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797" tIns="0" rIns="0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2900" b="1" i="0" u="none" strike="noStrike" kern="1200" cap="none" baseline="0">
              <a:solidFill>
                <a:srgbClr val="000000"/>
              </a:solidFill>
              <a:effectLst/>
              <a:uFillTx/>
              <a:latin typeface="Segoe Print"/>
            </a:rPr>
            <a:t>Lugar de trabajo</a:t>
          </a:r>
        </a:p>
      </dsp:txBody>
      <dsp:txXfrm>
        <a:off x="78235" y="4574721"/>
        <a:ext cx="2676467" cy="1303496"/>
      </dsp:txXfrm>
    </dsp:sp>
    <dsp:sp modelId="{FE6A52E2-AF40-4A0A-B26B-30BF816EB74C}">
      <dsp:nvSpPr>
        <dsp:cNvPr id="0" name=""/>
        <dsp:cNvSpPr/>
      </dsp:nvSpPr>
      <dsp:spPr>
        <a:xfrm>
          <a:off x="2287143" y="3070145"/>
          <a:ext cx="350520" cy="3505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4A070B-3795-4943-B530-62B9FA3D5FDC}">
      <dsp:nvSpPr>
        <dsp:cNvPr id="0" name=""/>
        <dsp:cNvSpPr/>
      </dsp:nvSpPr>
      <dsp:spPr>
        <a:xfrm>
          <a:off x="1562098" y="3505209"/>
          <a:ext cx="3165950" cy="1252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733" tIns="0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es" sz="2800" b="1" i="0" u="none" strike="noStrike" kern="1200" cap="none" baseline="0" dirty="0">
              <a:solidFill>
                <a:srgbClr val="000000"/>
              </a:solidFill>
              <a:effectLst/>
              <a:uFillTx/>
              <a:latin typeface="Segoe Print"/>
            </a:rPr>
            <a:t>Oportunidades de comprar</a:t>
          </a:r>
        </a:p>
      </dsp:txBody>
      <dsp:txXfrm>
        <a:off x="1562098" y="3505209"/>
        <a:ext cx="3165950" cy="1252617"/>
      </dsp:txXfrm>
    </dsp:sp>
    <dsp:sp modelId="{8560314A-3F6E-4B0B-B071-E3A7D7FC55DD}">
      <dsp:nvSpPr>
        <dsp:cNvPr id="0" name=""/>
        <dsp:cNvSpPr/>
      </dsp:nvSpPr>
      <dsp:spPr>
        <a:xfrm>
          <a:off x="4105465" y="2131409"/>
          <a:ext cx="464439" cy="4644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F1AAAB-8D1B-411A-B0B8-36BB03A4F81A}">
      <dsp:nvSpPr>
        <dsp:cNvPr id="0" name=""/>
        <dsp:cNvSpPr/>
      </dsp:nvSpPr>
      <dsp:spPr>
        <a:xfrm>
          <a:off x="4434343" y="2540445"/>
          <a:ext cx="1928358" cy="3384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097" tIns="0" rIns="0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2700" b="1" i="0" u="none" strike="noStrike" kern="1200" cap="none" baseline="0" dirty="0">
              <a:solidFill>
                <a:srgbClr val="000000"/>
              </a:solidFill>
              <a:effectLst/>
              <a:uFillTx/>
              <a:latin typeface="Segoe Print"/>
            </a:rPr>
            <a:t>Lugar para empezar o tener un negocio</a:t>
          </a:r>
        </a:p>
      </dsp:txBody>
      <dsp:txXfrm>
        <a:off x="4434343" y="2540445"/>
        <a:ext cx="1928358" cy="3384708"/>
      </dsp:txXfrm>
    </dsp:sp>
    <dsp:sp modelId="{22E49A7F-63A1-4DB5-9D47-1123448B282B}">
      <dsp:nvSpPr>
        <dsp:cNvPr id="0" name=""/>
        <dsp:cNvSpPr/>
      </dsp:nvSpPr>
      <dsp:spPr>
        <a:xfrm>
          <a:off x="6286498" y="1447803"/>
          <a:ext cx="622173" cy="6221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EA97FF-CB98-4D77-B95E-E6F99E0A6880}">
      <dsp:nvSpPr>
        <dsp:cNvPr id="0" name=""/>
        <dsp:cNvSpPr/>
      </dsp:nvSpPr>
      <dsp:spPr>
        <a:xfrm>
          <a:off x="6027700" y="2133588"/>
          <a:ext cx="2735299" cy="1407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677" tIns="0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2500" b="1" i="0" u="none" strike="noStrike" kern="1200" cap="none" baseline="0" dirty="0">
              <a:solidFill>
                <a:srgbClr val="000000"/>
              </a:solidFill>
              <a:effectLst/>
              <a:uFillTx/>
              <a:latin typeface="Segoe Print"/>
            </a:rPr>
            <a:t>Oportunidades de trabajo</a:t>
          </a:r>
        </a:p>
      </dsp:txBody>
      <dsp:txXfrm>
        <a:off x="6027700" y="2133588"/>
        <a:ext cx="2735299" cy="1407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0.37143</cdr:x>
      <cdr:y>0.08475</cdr:y>
    </cdr:from>
    <cdr:to>
      <cdr:x>0.38995</cdr:x>
      <cdr:y>0.11599</cdr:y>
    </cdr:to>
    <cdr:sp macro="" textlink="">
      <cdr:nvSpPr>
        <cdr:cNvPr id="2" name="Oval 1"/>
        <cdr:cNvSpPr/>
      </cdr:nvSpPr>
      <cdr:spPr>
        <a:xfrm xmlns:a="http://schemas.openxmlformats.org/drawingml/2006/main">
          <a:off x="2971800" y="381000"/>
          <a:ext cx="148209" cy="14046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0.84762</cdr:x>
      <cdr:y>0.24384</cdr:y>
    </cdr:from>
    <cdr:to>
      <cdr:x>0.86614</cdr:x>
      <cdr:y>0.27511</cdr:y>
    </cdr:to>
    <cdr:sp macro="" textlink="">
      <cdr:nvSpPr>
        <cdr:cNvPr id="3" name="Oval 2"/>
        <cdr:cNvSpPr/>
      </cdr:nvSpPr>
      <cdr:spPr>
        <a:xfrm xmlns:a="http://schemas.openxmlformats.org/drawingml/2006/main">
          <a:off x="6781800" y="1096264"/>
          <a:ext cx="148209" cy="140589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0.60952</cdr:x>
      <cdr:y>0.16949</cdr:y>
    </cdr:from>
    <cdr:to>
      <cdr:x>0.62805</cdr:x>
      <cdr:y>0.20073</cdr:y>
    </cdr:to>
    <cdr:sp macro="" textlink="">
      <cdr:nvSpPr>
        <cdr:cNvPr id="4" name="Oval 3"/>
        <cdr:cNvSpPr/>
      </cdr:nvSpPr>
      <cdr:spPr>
        <a:xfrm xmlns:a="http://schemas.openxmlformats.org/drawingml/2006/main">
          <a:off x="4876800" y="762000"/>
          <a:ext cx="148209" cy="14046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0.03774</cdr:x>
      <cdr:y>0.18153</cdr:y>
    </cdr:from>
    <cdr:to>
      <cdr:x>0.35849</cdr:x>
      <cdr:y>0.30577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16" y="890761"/>
          <a:ext cx="1295383" cy="609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" sz="1800" b="1" i="0" u="none" strike="noStrike" cap="none" baseline="0" dirty="0">
              <a:solidFill>
                <a:srgbClr val="000000"/>
              </a:solidFill>
              <a:effectLst/>
              <a:uFillTx/>
            </a:rPr>
            <a:t>Necesario</a:t>
          </a:r>
        </a:p>
      </cdr:txBody>
    </cdr:sp>
  </cdr:relSizeAnchor>
  <cdr:relSizeAnchor xmlns:cdr="http://schemas.openxmlformats.org/drawingml/2006/chartDrawing">
    <cdr:from>
      <cdr:x>0.62622</cdr:x>
      <cdr:y>0.21013</cdr:y>
    </cdr:from>
    <cdr:to>
      <cdr:x>1</cdr:x>
      <cdr:y>0.33436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529067" y="1031100"/>
          <a:ext cx="1509533" cy="609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" sz="1800" b="1" i="0" u="none" strike="noStrike" cap="none" baseline="0" dirty="0">
              <a:solidFill>
                <a:srgbClr val="000000"/>
              </a:solidFill>
              <a:effectLst/>
              <a:uFillTx/>
              <a:latin typeface="Segoe Print"/>
            </a:rPr>
            <a:t>Muy importante</a:t>
          </a:r>
        </a:p>
      </cdr:txBody>
    </cdr:sp>
  </cdr:relSizeAnchor>
  <cdr:relSizeAnchor xmlns:cdr="http://schemas.openxmlformats.org/drawingml/2006/chartDrawing">
    <cdr:from>
      <cdr:x>0.64886</cdr:x>
      <cdr:y>0.71477</cdr:y>
    </cdr:from>
    <cdr:to>
      <cdr:x>1</cdr:x>
      <cdr:y>0.83241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756299" y="3703637"/>
          <a:ext cx="1491609" cy="609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" sz="1800" b="1" i="0" u="none" strike="noStrike" cap="none" baseline="0" dirty="0">
              <a:solidFill>
                <a:srgbClr val="000000"/>
              </a:solidFill>
              <a:effectLst/>
              <a:uFillTx/>
              <a:latin typeface="Segoe Print"/>
            </a:rPr>
            <a:t>Algo importante</a:t>
          </a:r>
        </a:p>
      </cdr:txBody>
    </cdr:sp>
  </cdr:relSizeAnchor>
  <cdr:relSizeAnchor xmlns:cdr="http://schemas.openxmlformats.org/drawingml/2006/chartDrawing">
    <cdr:from>
      <cdr:x>0</cdr:x>
      <cdr:y>0.68327</cdr:y>
    </cdr:from>
    <cdr:to>
      <cdr:x>0.38931</cdr:x>
      <cdr:y>0.8075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3540433"/>
          <a:ext cx="1653753" cy="6437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" sz="1800" b="1" i="0" u="none" strike="noStrike" cap="none" baseline="0" dirty="0">
              <a:solidFill>
                <a:srgbClr val="000000"/>
              </a:solidFill>
              <a:effectLst/>
              <a:uFillTx/>
              <a:latin typeface="Segoe Print"/>
            </a:rPr>
            <a:t>Para nada importante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0.61538</cdr:x>
      <cdr:y>0.67568</cdr:y>
    </cdr:from>
    <cdr:to>
      <cdr:x>1</cdr:x>
      <cdr:y>0.83305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2438382" y="3964485"/>
          <a:ext cx="1524018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" sz="1800" b="1" i="0" u="none" strike="noStrike" cap="none" baseline="0" dirty="0">
              <a:solidFill>
                <a:srgbClr val="000000"/>
              </a:solidFill>
              <a:effectLst/>
              <a:uFillTx/>
              <a:latin typeface="Segoe Print"/>
            </a:rPr>
            <a:t>Algo</a:t>
          </a:r>
        </a:p>
        <a:p xmlns:a="http://schemas.openxmlformats.org/drawingml/2006/main">
          <a:pPr algn="ctr"/>
          <a:r>
            <a:rPr lang="es" sz="1800" b="1" i="0" u="none" strike="noStrike" cap="none" baseline="0" dirty="0">
              <a:solidFill>
                <a:srgbClr val="000000"/>
              </a:solidFill>
              <a:effectLst/>
              <a:uFillTx/>
              <a:latin typeface="Segoe Print"/>
            </a:rPr>
            <a:t>importante</a:t>
          </a:r>
        </a:p>
        <a:p xmlns:a="http://schemas.openxmlformats.org/drawingml/2006/main">
          <a:r>
            <a:rPr lang="es" sz="1800" b="1" i="0" u="none" strike="noStrike" cap="none" baseline="0" dirty="0">
              <a:solidFill>
                <a:srgbClr val="000000"/>
              </a:solidFill>
              <a:effectLst/>
              <a:uFillTx/>
              <a:latin typeface="Segoe Print"/>
            </a:rPr>
            <a:t>      19 %</a:t>
          </a:r>
        </a:p>
      </cdr:txBody>
    </cdr:sp>
  </cdr:relSizeAnchor>
  <cdr:relSizeAnchor xmlns:cdr="http://schemas.openxmlformats.org/drawingml/2006/chartDrawing">
    <cdr:from>
      <cdr:x>0.46154</cdr:x>
      <cdr:y>0.14538</cdr:y>
    </cdr:from>
    <cdr:to>
      <cdr:x>0.84615</cdr:x>
      <cdr:y>0.26002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11695456" y="2800985"/>
          <a:ext cx="1525524" cy="6407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" sz="1800" b="1" i="0" u="none" strike="noStrike" cap="none" baseline="0">
              <a:solidFill>
                <a:srgbClr val="000000"/>
              </a:solidFill>
              <a:effectLst/>
              <a:uFillTx/>
              <a:latin typeface="Segoe Print"/>
            </a:rPr>
            <a:t>Muy importante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2" tIns="47110" rIns="94222" bIns="471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2" tIns="47110" rIns="94222" bIns="47110" rtlCol="0"/>
          <a:lstStyle>
            <a:lvl1pPr algn="r">
              <a:defRPr sz="1200"/>
            </a:lvl1pPr>
          </a:lstStyle>
          <a:p>
            <a:fld id="{D4FF96FB-9C58-4E5E-BE17-AFF591E4D089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2" tIns="47110" rIns="94222" bIns="471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2" tIns="47110" rIns="94222" bIns="471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2" tIns="47110" rIns="94222" bIns="47110" rtlCol="0" anchor="b"/>
          <a:lstStyle>
            <a:lvl1pPr algn="r">
              <a:defRPr sz="1200"/>
            </a:lvl1pPr>
          </a:lstStyle>
          <a:p>
            <a:fld id="{86B7D5DD-F671-4A51-82E4-49DA1A13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4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1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41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54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12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81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24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24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46238" y="679450"/>
            <a:ext cx="3897312" cy="29225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15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1038" y="249238"/>
            <a:ext cx="3281362" cy="246221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16</a:t>
            </a:fld>
            <a:endParaRPr lang="en-US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05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390525"/>
            <a:ext cx="3597275" cy="26987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09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18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32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11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1013" y="312738"/>
            <a:ext cx="3206750" cy="240506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2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2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0" y="469900"/>
            <a:ext cx="4770438" cy="35782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7998-A429-40E5-B5AE-221CCBA54E39}" type="slidenum">
              <a:rPr lang="en-US" smtClean="0"/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89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7325" y="298450"/>
            <a:ext cx="3694113" cy="27717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21</a:t>
            </a:fld>
            <a:endParaRPr lang="en-US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18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346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24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71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70038" y="808038"/>
            <a:ext cx="3795712" cy="28463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70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4600" y="238125"/>
            <a:ext cx="4773613" cy="35798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26</a:t>
            </a:fld>
            <a:endParaRPr lang="en-US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084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27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631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4EAD6-19F6-46C3-A8A8-919F4E02129E}" type="slidenum">
              <a:rPr lang="en-US" smtClean="0"/>
              <a:t>28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141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6C7E1-F2C7-439D-9ACA-667124906F71}" type="slidenum">
              <a:rPr lang="en-US" smtClean="0"/>
              <a:t>29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04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3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248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30</a:t>
            </a:fld>
            <a:endParaRPr lang="en-US"/>
          </a:p>
        </p:txBody>
      </p:sp>
      <p:sp>
        <p:nvSpPr>
          <p:cNvPr id="9" name="Notes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669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31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969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32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375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31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7650" y="469900"/>
            <a:ext cx="3832225" cy="287496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788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4EAD6-19F6-46C3-A8A8-919F4E02129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916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4EAD6-19F6-46C3-A8A8-919F4E02129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39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37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395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38</a:t>
            </a:fld>
            <a:endParaRPr lang="en-US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739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39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51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185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40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974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38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03438" y="374650"/>
            <a:ext cx="3035300" cy="22764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768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7650" y="469900"/>
            <a:ext cx="3832225" cy="287496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942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0513" y="398463"/>
            <a:ext cx="3816350" cy="286226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7998-A429-40E5-B5AE-221CCBA54E3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519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45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677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blipFill rotWithShape="1">
            <a:blip r:embed="rId3">
              <a:alphaModFix amt="65000"/>
            </a:blip>
            <a:stretch>
              <a:fillRect r="-1000"/>
            </a:stretch>
          </a:blipFill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13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7325" y="298450"/>
            <a:ext cx="3857625" cy="28940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5</a:t>
            </a:fld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97DD74A3-FE89-DA41-B3FD-E5D5D787A5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18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83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8600" y="381000"/>
            <a:ext cx="3860800" cy="28956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4EAD6-19F6-46C3-A8A8-919F4E02129E}" type="slidenum">
              <a:rPr 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5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4600" y="238125"/>
            <a:ext cx="4773613" cy="35798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7D5DD-F671-4A51-82E4-49DA1A133E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66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4EAD6-19F6-46C3-A8A8-919F4E0212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5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A778-8532-4177-9202-3EDEAC679F0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2911-9304-490A-9ABF-B88370BB5C9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A778-8532-4177-9202-3EDEAC679F0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2911-9304-490A-9ABF-B88370BB5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A778-8532-4177-9202-3EDEAC679F0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2911-9304-490A-9ABF-B88370BB5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A778-8532-4177-9202-3EDEAC679F0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2911-9304-490A-9ABF-B88370BB5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A778-8532-4177-9202-3EDEAC679F0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2911-9304-490A-9ABF-B88370BB5C9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A778-8532-4177-9202-3EDEAC679F0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2911-9304-490A-9ABF-B88370BB5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A778-8532-4177-9202-3EDEAC679F0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2911-9304-490A-9ABF-B88370BB5C9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A778-8532-4177-9202-3EDEAC679F0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2911-9304-490A-9ABF-B88370BB5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A778-8532-4177-9202-3EDEAC679F0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2911-9304-490A-9ABF-B88370BB5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A778-8532-4177-9202-3EDEAC679F0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2911-9304-490A-9ABF-B88370BB5C9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A778-8532-4177-9202-3EDEAC679F0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2911-9304-490A-9ABF-B88370BB5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BB1A778-8532-4177-9202-3EDEAC679F0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6F82911-9304-490A-9ABF-B88370BB5C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wm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281618"/>
            <a:ext cx="8458200" cy="1629728"/>
          </a:xfrm>
        </p:spPr>
        <p:txBody>
          <a:bodyPr>
            <a:normAutofit/>
          </a:bodyPr>
          <a:lstStyle/>
          <a:p>
            <a:pPr algn="ctr"/>
            <a:r>
              <a:rPr lang="es" sz="4200" b="1" i="0" u="none" strike="noStrike" cap="none" baseline="0">
                <a:solidFill>
                  <a:srgbClr val="04617B"/>
                </a:solidFill>
                <a:effectLst/>
                <a:uFillTx/>
                <a:latin typeface="Tw Cen MT"/>
              </a:rPr>
              <a:t>Entrevista sobre la calidad de vida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057400" y="4978471"/>
            <a:ext cx="464820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" sz="2400" b="1" i="0" u="none" strike="noStrike" cap="none" baseline="0">
                <a:solidFill>
                  <a:srgbClr val="115964"/>
                </a:solidFill>
                <a:effectLst/>
                <a:uFillTx/>
                <a:latin typeface="Segoe Print"/>
              </a:rPr>
              <a:t>Resultados de 2019</a:t>
            </a:r>
          </a:p>
        </p:txBody>
      </p:sp>
      <p:sp>
        <p:nvSpPr>
          <p:cNvPr id="6" name="Subtitle 2"/>
          <p:cNvSpPr txBox="1"/>
          <p:nvPr/>
        </p:nvSpPr>
        <p:spPr>
          <a:xfrm>
            <a:off x="5257800" y="6250519"/>
            <a:ext cx="1752600" cy="304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" sz="1200" b="1" i="0" u="none" strike="noStrike" cap="none" baseline="0">
                <a:solidFill>
                  <a:srgbClr val="115964"/>
                </a:solidFill>
                <a:effectLst/>
                <a:uFillTx/>
                <a:latin typeface="Cambria"/>
              </a:rPr>
              <a:t>Presentado por	</a:t>
            </a:r>
            <a:r>
              <a:rPr lang="es" sz="1400" b="0" i="0" u="none" strike="noStrike" cap="none" baseline="0">
                <a:solidFill>
                  <a:srgbClr val="05294A"/>
                </a:solidFill>
                <a:effectLst/>
                <a:uFillTx/>
                <a:latin typeface="Tw Cen MT"/>
              </a:rPr>
              <a:t>	</a:t>
            </a:r>
          </a:p>
        </p:txBody>
      </p:sp>
      <p:pic>
        <p:nvPicPr>
          <p:cNvPr id="7" name="Picture 6" descr="http://www.n-r-c.com/wp-content/themes/nrc/images/logo.pn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6088287"/>
            <a:ext cx="1752600" cy="62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050795"/>
            <a:ext cx="3162300" cy="224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5713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200400"/>
            <a:ext cx="8842780" cy="1281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3800" b="1" i="0" u="none" strike="noStrike" cap="none" baseline="0" dirty="0">
                <a:solidFill>
                  <a:srgbClr val="000000"/>
                </a:solidFill>
                <a:effectLst/>
                <a:uFillTx/>
                <a:latin typeface="Tw Cen MT"/>
              </a:rPr>
              <a:t>La educación pública puede ser un </a:t>
            </a:r>
          </a:p>
          <a:p>
            <a:r>
              <a:rPr lang="es" sz="4000" b="1" i="0" u="sng" strike="noStrike" cap="none" baseline="0" dirty="0">
                <a:solidFill>
                  <a:srgbClr val="04617B"/>
                </a:solidFill>
                <a:effectLst/>
                <a:uFill>
                  <a:solidFill>
                    <a:srgbClr val="04617B"/>
                  </a:solidFill>
                </a:uFill>
                <a:latin typeface="Segoe Print"/>
              </a:rPr>
              <a:t>área de oportunidad</a:t>
            </a:r>
            <a:r>
              <a:rPr lang="es" sz="4000" b="1" dirty="0">
                <a:solidFill>
                  <a:srgbClr val="000000"/>
                </a:solidFill>
                <a:latin typeface="Tw Cen MT"/>
              </a:rPr>
              <a:t>.</a:t>
            </a:r>
            <a:endParaRPr lang="es" sz="4000" b="1" i="0" u="sng" strike="noStrike" cap="none" baseline="0" dirty="0">
              <a:solidFill>
                <a:srgbClr val="04617B"/>
              </a:solidFill>
              <a:effectLst/>
              <a:uFill>
                <a:solidFill>
                  <a:srgbClr val="04617B"/>
                </a:solidFill>
              </a:uFill>
              <a:latin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127051424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98000"/>
                <a:lumOff val="2000"/>
                <a:alpha val="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60000">
              <a:schemeClr val="accent6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97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51151" y="207019"/>
            <a:ext cx="5034230" cy="2379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15000" b="1" i="0" u="none" strike="noStrike" cap="none" baseline="0">
                <a:solidFill>
                  <a:srgbClr val="FFFFFF"/>
                </a:solidFill>
                <a:effectLst/>
                <a:uFillTx/>
                <a:latin typeface="Tw Cen MT"/>
              </a:rPr>
              <a:t>51 %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5537" y="2875002"/>
            <a:ext cx="58817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30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Distritos de escuelas públicas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65760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1916455" y="4144157"/>
            <a:ext cx="652052" cy="1692409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53132" y="3309878"/>
            <a:ext cx="434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0" b="1" spc="600">
                <a:solidFill>
                  <a:schemeClr val="bg1"/>
                </a:solidFill>
                <a:latin typeface="+mj-lt"/>
              </a:rPr>
              <a:t>4 10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69356" y="5903893"/>
            <a:ext cx="4324404" cy="94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2800" b="1" i="0" u="none" strike="noStrike" cap="none" baseline="0">
                <a:solidFill>
                  <a:srgbClr val="FFFFFF"/>
                </a:solidFill>
                <a:effectLst/>
                <a:uFillTx/>
                <a:latin typeface="Segoe Print"/>
              </a:rPr>
              <a:t>Oportunidades de educación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11270" y="4280119"/>
            <a:ext cx="940154" cy="854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5000" b="0" i="0" u="none" strike="noStrike" cap="none" baseline="0">
                <a:solidFill>
                  <a:srgbClr val="FFFFFF"/>
                </a:solidFill>
                <a:effectLst/>
                <a:uFillTx/>
                <a:latin typeface="Segoe Print"/>
              </a:rPr>
              <a:t>de</a:t>
            </a:r>
          </a:p>
        </p:txBody>
      </p:sp>
      <p:sp>
        <p:nvSpPr>
          <p:cNvPr id="23" name="Freeform 22"/>
          <p:cNvSpPr>
            <a:spLocks noChangeAspect="1"/>
          </p:cNvSpPr>
          <p:nvPr/>
        </p:nvSpPr>
        <p:spPr>
          <a:xfrm>
            <a:off x="965538" y="4151568"/>
            <a:ext cx="779074" cy="1692410"/>
          </a:xfrm>
          <a:custGeom>
            <a:avLst/>
            <a:gdLst>
              <a:gd name="connsiteX0" fmla="*/ 1014662 w 3162514"/>
              <a:gd name="connsiteY0" fmla="*/ 1235240 h 6870032"/>
              <a:gd name="connsiteX1" fmla="*/ 2069431 w 3162514"/>
              <a:gd name="connsiteY1" fmla="*/ 1235240 h 6870032"/>
              <a:gd name="connsiteX2" fmla="*/ 2461139 w 3162514"/>
              <a:gd name="connsiteY2" fmla="*/ 1494882 h 6870032"/>
              <a:gd name="connsiteX3" fmla="*/ 2477108 w 3162514"/>
              <a:gd name="connsiteY3" fmla="*/ 1546326 h 6870032"/>
              <a:gd name="connsiteX4" fmla="*/ 2480512 w 3162514"/>
              <a:gd name="connsiteY4" fmla="*/ 1549615 h 6870032"/>
              <a:gd name="connsiteX5" fmla="*/ 2510425 w 3162514"/>
              <a:gd name="connsiteY5" fmla="*/ 1603780 h 6870032"/>
              <a:gd name="connsiteX6" fmla="*/ 3149664 w 3162514"/>
              <a:gd name="connsiteY6" fmla="*/ 3330709 h 6870032"/>
              <a:gd name="connsiteX7" fmla="*/ 3028139 w 3162514"/>
              <a:gd name="connsiteY7" fmla="*/ 3595075 h 6870032"/>
              <a:gd name="connsiteX8" fmla="*/ 2763773 w 3162514"/>
              <a:gd name="connsiteY8" fmla="*/ 3473550 h 6870032"/>
              <a:gd name="connsiteX9" fmla="*/ 2249963 w 3162514"/>
              <a:gd name="connsiteY9" fmla="*/ 2085472 h 6870032"/>
              <a:gd name="connsiteX10" fmla="*/ 2245896 w 3162514"/>
              <a:gd name="connsiteY10" fmla="*/ 2085472 h 6870032"/>
              <a:gd name="connsiteX11" fmla="*/ 2245896 w 3162514"/>
              <a:gd name="connsiteY11" fmla="*/ 2300353 h 6870032"/>
              <a:gd name="connsiteX12" fmla="*/ 2875547 w 3162514"/>
              <a:gd name="connsiteY12" fmla="*/ 4567990 h 6870032"/>
              <a:gd name="connsiteX13" fmla="*/ 2245896 w 3162514"/>
              <a:gd name="connsiteY13" fmla="*/ 4567990 h 6870032"/>
              <a:gd name="connsiteX14" fmla="*/ 2245896 w 3162514"/>
              <a:gd name="connsiteY14" fmla="*/ 6565232 h 6870032"/>
              <a:gd name="connsiteX15" fmla="*/ 1941096 w 3162514"/>
              <a:gd name="connsiteY15" fmla="*/ 6870032 h 6870032"/>
              <a:gd name="connsiteX16" fmla="*/ 1636296 w 3162514"/>
              <a:gd name="connsiteY16" fmla="*/ 6565232 h 6870032"/>
              <a:gd name="connsiteX17" fmla="*/ 1636296 w 3162514"/>
              <a:gd name="connsiteY17" fmla="*/ 4567990 h 6870032"/>
              <a:gd name="connsiteX18" fmla="*/ 1479884 w 3162514"/>
              <a:gd name="connsiteY18" fmla="*/ 4567990 h 6870032"/>
              <a:gd name="connsiteX19" fmla="*/ 1479884 w 3162514"/>
              <a:gd name="connsiteY19" fmla="*/ 6565232 h 6870032"/>
              <a:gd name="connsiteX20" fmla="*/ 1175084 w 3162514"/>
              <a:gd name="connsiteY20" fmla="*/ 6870032 h 6870032"/>
              <a:gd name="connsiteX21" fmla="*/ 870284 w 3162514"/>
              <a:gd name="connsiteY21" fmla="*/ 6565232 h 6870032"/>
              <a:gd name="connsiteX22" fmla="*/ 870284 w 3162514"/>
              <a:gd name="connsiteY22" fmla="*/ 4567990 h 6870032"/>
              <a:gd name="connsiteX23" fmla="*/ 234355 w 3162514"/>
              <a:gd name="connsiteY23" fmla="*/ 4567990 h 6870032"/>
              <a:gd name="connsiteX24" fmla="*/ 870284 w 3162514"/>
              <a:gd name="connsiteY24" fmla="*/ 2277743 h 6870032"/>
              <a:gd name="connsiteX25" fmla="*/ 870284 w 3162514"/>
              <a:gd name="connsiteY25" fmla="*/ 2085472 h 6870032"/>
              <a:gd name="connsiteX26" fmla="*/ 852447 w 3162514"/>
              <a:gd name="connsiteY26" fmla="*/ 2085472 h 6870032"/>
              <a:gd name="connsiteX27" fmla="*/ 401393 w 3162514"/>
              <a:gd name="connsiteY27" fmla="*/ 3468390 h 6870032"/>
              <a:gd name="connsiteX28" fmla="*/ 141998 w 3162514"/>
              <a:gd name="connsiteY28" fmla="*/ 3600192 h 6870032"/>
              <a:gd name="connsiteX29" fmla="*/ 10196 w 3162514"/>
              <a:gd name="connsiteY29" fmla="*/ 3340796 h 6870032"/>
              <a:gd name="connsiteX30" fmla="*/ 581198 w 3162514"/>
              <a:gd name="connsiteY30" fmla="*/ 1590120 h 6870032"/>
              <a:gd name="connsiteX31" fmla="*/ 608963 w 3162514"/>
              <a:gd name="connsiteY31" fmla="*/ 1534823 h 6870032"/>
              <a:gd name="connsiteX32" fmla="*/ 611319 w 3162514"/>
              <a:gd name="connsiteY32" fmla="*/ 1532361 h 6870032"/>
              <a:gd name="connsiteX33" fmla="*/ 622954 w 3162514"/>
              <a:gd name="connsiteY33" fmla="*/ 1494882 h 6870032"/>
              <a:gd name="connsiteX34" fmla="*/ 1014662 w 3162514"/>
              <a:gd name="connsiteY34" fmla="*/ 1235240 h 6870032"/>
              <a:gd name="connsiteX35" fmla="*/ 1532020 w 3162514"/>
              <a:gd name="connsiteY35" fmla="*/ 0 h 6870032"/>
              <a:gd name="connsiteX36" fmla="*/ 2103520 w 3162514"/>
              <a:gd name="connsiteY36" fmla="*/ 571500 h 6870032"/>
              <a:gd name="connsiteX37" fmla="*/ 1532020 w 3162514"/>
              <a:gd name="connsiteY37" fmla="*/ 1143000 h 6870032"/>
              <a:gd name="connsiteX38" fmla="*/ 960520 w 3162514"/>
              <a:gd name="connsiteY38" fmla="*/ 571500 h 6870032"/>
              <a:gd name="connsiteX39" fmla="*/ 1532020 w 3162514"/>
              <a:gd name="connsiteY39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2514" h="6870032">
                <a:moveTo>
                  <a:pt x="1014662" y="1235240"/>
                </a:moveTo>
                <a:lnTo>
                  <a:pt x="2069431" y="1235240"/>
                </a:lnTo>
                <a:cubicBezTo>
                  <a:pt x="2245520" y="1235240"/>
                  <a:pt x="2396603" y="1342301"/>
                  <a:pt x="2461139" y="1494882"/>
                </a:cubicBezTo>
                <a:lnTo>
                  <a:pt x="2477108" y="1546326"/>
                </a:lnTo>
                <a:lnTo>
                  <a:pt x="2480512" y="1549615"/>
                </a:lnTo>
                <a:cubicBezTo>
                  <a:pt x="2492859" y="1565653"/>
                  <a:pt x="2503029" y="1583800"/>
                  <a:pt x="2510425" y="1603780"/>
                </a:cubicBezTo>
                <a:lnTo>
                  <a:pt x="3149664" y="3330709"/>
                </a:lnTo>
                <a:cubicBezTo>
                  <a:pt x="3189109" y="3437270"/>
                  <a:pt x="3134700" y="3555631"/>
                  <a:pt x="3028139" y="3595075"/>
                </a:cubicBezTo>
                <a:cubicBezTo>
                  <a:pt x="2921578" y="3634520"/>
                  <a:pt x="2803217" y="3580111"/>
                  <a:pt x="2763773" y="3473550"/>
                </a:cubicBezTo>
                <a:lnTo>
                  <a:pt x="2249963" y="2085472"/>
                </a:lnTo>
                <a:lnTo>
                  <a:pt x="2245896" y="2085472"/>
                </a:lnTo>
                <a:lnTo>
                  <a:pt x="2245896" y="2300353"/>
                </a:lnTo>
                <a:lnTo>
                  <a:pt x="2875547" y="4567990"/>
                </a:lnTo>
                <a:lnTo>
                  <a:pt x="2245896" y="4567990"/>
                </a:lnTo>
                <a:lnTo>
                  <a:pt x="2245896" y="6565232"/>
                </a:lnTo>
                <a:cubicBezTo>
                  <a:pt x="2245896" y="6733568"/>
                  <a:pt x="2109432" y="6870032"/>
                  <a:pt x="1941096" y="6870032"/>
                </a:cubicBezTo>
                <a:cubicBezTo>
                  <a:pt x="1772760" y="6870032"/>
                  <a:pt x="1636296" y="6733568"/>
                  <a:pt x="1636296" y="6565232"/>
                </a:cubicBezTo>
                <a:lnTo>
                  <a:pt x="1636296" y="4567990"/>
                </a:lnTo>
                <a:lnTo>
                  <a:pt x="1479884" y="4567990"/>
                </a:lnTo>
                <a:lnTo>
                  <a:pt x="1479884" y="6565232"/>
                </a:lnTo>
                <a:cubicBezTo>
                  <a:pt x="1479884" y="6733568"/>
                  <a:pt x="1343420" y="6870032"/>
                  <a:pt x="1175084" y="6870032"/>
                </a:cubicBezTo>
                <a:cubicBezTo>
                  <a:pt x="1006748" y="6870032"/>
                  <a:pt x="870284" y="6733568"/>
                  <a:pt x="870284" y="6565232"/>
                </a:cubicBezTo>
                <a:lnTo>
                  <a:pt x="870284" y="4567990"/>
                </a:lnTo>
                <a:lnTo>
                  <a:pt x="234355" y="4567990"/>
                </a:lnTo>
                <a:lnTo>
                  <a:pt x="870284" y="2277743"/>
                </a:lnTo>
                <a:lnTo>
                  <a:pt x="870284" y="2085472"/>
                </a:lnTo>
                <a:lnTo>
                  <a:pt x="852447" y="2085472"/>
                </a:lnTo>
                <a:lnTo>
                  <a:pt x="401393" y="3468390"/>
                </a:lnTo>
                <a:cubicBezTo>
                  <a:pt x="366159" y="3576416"/>
                  <a:pt x="250024" y="3635426"/>
                  <a:pt x="141998" y="3600192"/>
                </a:cubicBezTo>
                <a:cubicBezTo>
                  <a:pt x="33971" y="3564958"/>
                  <a:pt x="-25038" y="3448822"/>
                  <a:pt x="10196" y="3340796"/>
                </a:cubicBezTo>
                <a:lnTo>
                  <a:pt x="581198" y="1590120"/>
                </a:lnTo>
                <a:cubicBezTo>
                  <a:pt x="587805" y="1569865"/>
                  <a:pt x="597255" y="1551333"/>
                  <a:pt x="608963" y="1534823"/>
                </a:cubicBezTo>
                <a:lnTo>
                  <a:pt x="611319" y="1532361"/>
                </a:lnTo>
                <a:lnTo>
                  <a:pt x="622954" y="1494882"/>
                </a:lnTo>
                <a:cubicBezTo>
                  <a:pt x="687490" y="1342301"/>
                  <a:pt x="838573" y="1235240"/>
                  <a:pt x="1014662" y="1235240"/>
                </a:cubicBezTo>
                <a:close/>
                <a:moveTo>
                  <a:pt x="1532020" y="0"/>
                </a:moveTo>
                <a:cubicBezTo>
                  <a:pt x="1847651" y="0"/>
                  <a:pt x="2103520" y="255869"/>
                  <a:pt x="2103520" y="571500"/>
                </a:cubicBezTo>
                <a:cubicBezTo>
                  <a:pt x="2103520" y="887131"/>
                  <a:pt x="1847651" y="1143000"/>
                  <a:pt x="1532020" y="1143000"/>
                </a:cubicBezTo>
                <a:cubicBezTo>
                  <a:pt x="1216389" y="1143000"/>
                  <a:pt x="960520" y="887131"/>
                  <a:pt x="960520" y="571500"/>
                </a:cubicBezTo>
                <a:cubicBezTo>
                  <a:pt x="960520" y="255869"/>
                  <a:pt x="1216389" y="0"/>
                  <a:pt x="1532020" y="0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7245" y="5478395"/>
            <a:ext cx="2265703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800" b="0" i="0" u="none" strike="noStrike" cap="none" baseline="0">
                <a:solidFill>
                  <a:srgbClr val="FFFFFF"/>
                </a:solidFill>
                <a:effectLst/>
                <a:uFillTx/>
                <a:latin typeface="Segoe Print"/>
              </a:rPr>
              <a:t>excelente o bueno</a:t>
            </a:r>
          </a:p>
        </p:txBody>
      </p:sp>
      <p:sp>
        <p:nvSpPr>
          <p:cNvPr id="26" name="Freeform 25"/>
          <p:cNvSpPr/>
          <p:nvPr/>
        </p:nvSpPr>
        <p:spPr>
          <a:xfrm>
            <a:off x="219901" y="4151569"/>
            <a:ext cx="652052" cy="1692409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>
            <a:spLocks noChangeAspect="1"/>
          </p:cNvSpPr>
          <p:nvPr/>
        </p:nvSpPr>
        <p:spPr>
          <a:xfrm>
            <a:off x="2689192" y="4144156"/>
            <a:ext cx="779074" cy="1692410"/>
          </a:xfrm>
          <a:custGeom>
            <a:avLst/>
            <a:gdLst>
              <a:gd name="connsiteX0" fmla="*/ 1014662 w 3162514"/>
              <a:gd name="connsiteY0" fmla="*/ 1235240 h 6870032"/>
              <a:gd name="connsiteX1" fmla="*/ 2069431 w 3162514"/>
              <a:gd name="connsiteY1" fmla="*/ 1235240 h 6870032"/>
              <a:gd name="connsiteX2" fmla="*/ 2461139 w 3162514"/>
              <a:gd name="connsiteY2" fmla="*/ 1494882 h 6870032"/>
              <a:gd name="connsiteX3" fmla="*/ 2477108 w 3162514"/>
              <a:gd name="connsiteY3" fmla="*/ 1546326 h 6870032"/>
              <a:gd name="connsiteX4" fmla="*/ 2480512 w 3162514"/>
              <a:gd name="connsiteY4" fmla="*/ 1549615 h 6870032"/>
              <a:gd name="connsiteX5" fmla="*/ 2510425 w 3162514"/>
              <a:gd name="connsiteY5" fmla="*/ 1603780 h 6870032"/>
              <a:gd name="connsiteX6" fmla="*/ 3149664 w 3162514"/>
              <a:gd name="connsiteY6" fmla="*/ 3330709 h 6870032"/>
              <a:gd name="connsiteX7" fmla="*/ 3028139 w 3162514"/>
              <a:gd name="connsiteY7" fmla="*/ 3595075 h 6870032"/>
              <a:gd name="connsiteX8" fmla="*/ 2763773 w 3162514"/>
              <a:gd name="connsiteY8" fmla="*/ 3473550 h 6870032"/>
              <a:gd name="connsiteX9" fmla="*/ 2249963 w 3162514"/>
              <a:gd name="connsiteY9" fmla="*/ 2085472 h 6870032"/>
              <a:gd name="connsiteX10" fmla="*/ 2245896 w 3162514"/>
              <a:gd name="connsiteY10" fmla="*/ 2085472 h 6870032"/>
              <a:gd name="connsiteX11" fmla="*/ 2245896 w 3162514"/>
              <a:gd name="connsiteY11" fmla="*/ 2300353 h 6870032"/>
              <a:gd name="connsiteX12" fmla="*/ 2875547 w 3162514"/>
              <a:gd name="connsiteY12" fmla="*/ 4567990 h 6870032"/>
              <a:gd name="connsiteX13" fmla="*/ 2245896 w 3162514"/>
              <a:gd name="connsiteY13" fmla="*/ 4567990 h 6870032"/>
              <a:gd name="connsiteX14" fmla="*/ 2245896 w 3162514"/>
              <a:gd name="connsiteY14" fmla="*/ 6565232 h 6870032"/>
              <a:gd name="connsiteX15" fmla="*/ 1941096 w 3162514"/>
              <a:gd name="connsiteY15" fmla="*/ 6870032 h 6870032"/>
              <a:gd name="connsiteX16" fmla="*/ 1636296 w 3162514"/>
              <a:gd name="connsiteY16" fmla="*/ 6565232 h 6870032"/>
              <a:gd name="connsiteX17" fmla="*/ 1636296 w 3162514"/>
              <a:gd name="connsiteY17" fmla="*/ 4567990 h 6870032"/>
              <a:gd name="connsiteX18" fmla="*/ 1479884 w 3162514"/>
              <a:gd name="connsiteY18" fmla="*/ 4567990 h 6870032"/>
              <a:gd name="connsiteX19" fmla="*/ 1479884 w 3162514"/>
              <a:gd name="connsiteY19" fmla="*/ 6565232 h 6870032"/>
              <a:gd name="connsiteX20" fmla="*/ 1175084 w 3162514"/>
              <a:gd name="connsiteY20" fmla="*/ 6870032 h 6870032"/>
              <a:gd name="connsiteX21" fmla="*/ 870284 w 3162514"/>
              <a:gd name="connsiteY21" fmla="*/ 6565232 h 6870032"/>
              <a:gd name="connsiteX22" fmla="*/ 870284 w 3162514"/>
              <a:gd name="connsiteY22" fmla="*/ 4567990 h 6870032"/>
              <a:gd name="connsiteX23" fmla="*/ 234355 w 3162514"/>
              <a:gd name="connsiteY23" fmla="*/ 4567990 h 6870032"/>
              <a:gd name="connsiteX24" fmla="*/ 870284 w 3162514"/>
              <a:gd name="connsiteY24" fmla="*/ 2277743 h 6870032"/>
              <a:gd name="connsiteX25" fmla="*/ 870284 w 3162514"/>
              <a:gd name="connsiteY25" fmla="*/ 2085472 h 6870032"/>
              <a:gd name="connsiteX26" fmla="*/ 852447 w 3162514"/>
              <a:gd name="connsiteY26" fmla="*/ 2085472 h 6870032"/>
              <a:gd name="connsiteX27" fmla="*/ 401393 w 3162514"/>
              <a:gd name="connsiteY27" fmla="*/ 3468390 h 6870032"/>
              <a:gd name="connsiteX28" fmla="*/ 141998 w 3162514"/>
              <a:gd name="connsiteY28" fmla="*/ 3600192 h 6870032"/>
              <a:gd name="connsiteX29" fmla="*/ 10196 w 3162514"/>
              <a:gd name="connsiteY29" fmla="*/ 3340796 h 6870032"/>
              <a:gd name="connsiteX30" fmla="*/ 581198 w 3162514"/>
              <a:gd name="connsiteY30" fmla="*/ 1590120 h 6870032"/>
              <a:gd name="connsiteX31" fmla="*/ 608963 w 3162514"/>
              <a:gd name="connsiteY31" fmla="*/ 1534823 h 6870032"/>
              <a:gd name="connsiteX32" fmla="*/ 611319 w 3162514"/>
              <a:gd name="connsiteY32" fmla="*/ 1532361 h 6870032"/>
              <a:gd name="connsiteX33" fmla="*/ 622954 w 3162514"/>
              <a:gd name="connsiteY33" fmla="*/ 1494882 h 6870032"/>
              <a:gd name="connsiteX34" fmla="*/ 1014662 w 3162514"/>
              <a:gd name="connsiteY34" fmla="*/ 1235240 h 6870032"/>
              <a:gd name="connsiteX35" fmla="*/ 1532020 w 3162514"/>
              <a:gd name="connsiteY35" fmla="*/ 0 h 6870032"/>
              <a:gd name="connsiteX36" fmla="*/ 2103520 w 3162514"/>
              <a:gd name="connsiteY36" fmla="*/ 571500 h 6870032"/>
              <a:gd name="connsiteX37" fmla="*/ 1532020 w 3162514"/>
              <a:gd name="connsiteY37" fmla="*/ 1143000 h 6870032"/>
              <a:gd name="connsiteX38" fmla="*/ 960520 w 3162514"/>
              <a:gd name="connsiteY38" fmla="*/ 571500 h 6870032"/>
              <a:gd name="connsiteX39" fmla="*/ 1532020 w 3162514"/>
              <a:gd name="connsiteY39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2514" h="6870032">
                <a:moveTo>
                  <a:pt x="1014662" y="1235240"/>
                </a:moveTo>
                <a:lnTo>
                  <a:pt x="2069431" y="1235240"/>
                </a:lnTo>
                <a:cubicBezTo>
                  <a:pt x="2245520" y="1235240"/>
                  <a:pt x="2396603" y="1342301"/>
                  <a:pt x="2461139" y="1494882"/>
                </a:cubicBezTo>
                <a:lnTo>
                  <a:pt x="2477108" y="1546326"/>
                </a:lnTo>
                <a:lnTo>
                  <a:pt x="2480512" y="1549615"/>
                </a:lnTo>
                <a:cubicBezTo>
                  <a:pt x="2492859" y="1565653"/>
                  <a:pt x="2503029" y="1583800"/>
                  <a:pt x="2510425" y="1603780"/>
                </a:cubicBezTo>
                <a:lnTo>
                  <a:pt x="3149664" y="3330709"/>
                </a:lnTo>
                <a:cubicBezTo>
                  <a:pt x="3189109" y="3437270"/>
                  <a:pt x="3134700" y="3555631"/>
                  <a:pt x="3028139" y="3595075"/>
                </a:cubicBezTo>
                <a:cubicBezTo>
                  <a:pt x="2921578" y="3634520"/>
                  <a:pt x="2803217" y="3580111"/>
                  <a:pt x="2763773" y="3473550"/>
                </a:cubicBezTo>
                <a:lnTo>
                  <a:pt x="2249963" y="2085472"/>
                </a:lnTo>
                <a:lnTo>
                  <a:pt x="2245896" y="2085472"/>
                </a:lnTo>
                <a:lnTo>
                  <a:pt x="2245896" y="2300353"/>
                </a:lnTo>
                <a:lnTo>
                  <a:pt x="2875547" y="4567990"/>
                </a:lnTo>
                <a:lnTo>
                  <a:pt x="2245896" y="4567990"/>
                </a:lnTo>
                <a:lnTo>
                  <a:pt x="2245896" y="6565232"/>
                </a:lnTo>
                <a:cubicBezTo>
                  <a:pt x="2245896" y="6733568"/>
                  <a:pt x="2109432" y="6870032"/>
                  <a:pt x="1941096" y="6870032"/>
                </a:cubicBezTo>
                <a:cubicBezTo>
                  <a:pt x="1772760" y="6870032"/>
                  <a:pt x="1636296" y="6733568"/>
                  <a:pt x="1636296" y="6565232"/>
                </a:cubicBezTo>
                <a:lnTo>
                  <a:pt x="1636296" y="4567990"/>
                </a:lnTo>
                <a:lnTo>
                  <a:pt x="1479884" y="4567990"/>
                </a:lnTo>
                <a:lnTo>
                  <a:pt x="1479884" y="6565232"/>
                </a:lnTo>
                <a:cubicBezTo>
                  <a:pt x="1479884" y="6733568"/>
                  <a:pt x="1343420" y="6870032"/>
                  <a:pt x="1175084" y="6870032"/>
                </a:cubicBezTo>
                <a:cubicBezTo>
                  <a:pt x="1006748" y="6870032"/>
                  <a:pt x="870284" y="6733568"/>
                  <a:pt x="870284" y="6565232"/>
                </a:cubicBezTo>
                <a:lnTo>
                  <a:pt x="870284" y="4567990"/>
                </a:lnTo>
                <a:lnTo>
                  <a:pt x="234355" y="4567990"/>
                </a:lnTo>
                <a:lnTo>
                  <a:pt x="870284" y="2277743"/>
                </a:lnTo>
                <a:lnTo>
                  <a:pt x="870284" y="2085472"/>
                </a:lnTo>
                <a:lnTo>
                  <a:pt x="852447" y="2085472"/>
                </a:lnTo>
                <a:lnTo>
                  <a:pt x="401393" y="3468390"/>
                </a:lnTo>
                <a:cubicBezTo>
                  <a:pt x="366159" y="3576416"/>
                  <a:pt x="250024" y="3635426"/>
                  <a:pt x="141998" y="3600192"/>
                </a:cubicBezTo>
                <a:cubicBezTo>
                  <a:pt x="33971" y="3564958"/>
                  <a:pt x="-25038" y="3448822"/>
                  <a:pt x="10196" y="3340796"/>
                </a:cubicBezTo>
                <a:lnTo>
                  <a:pt x="581198" y="1590120"/>
                </a:lnTo>
                <a:cubicBezTo>
                  <a:pt x="587805" y="1569865"/>
                  <a:pt x="597255" y="1551333"/>
                  <a:pt x="608963" y="1534823"/>
                </a:cubicBezTo>
                <a:lnTo>
                  <a:pt x="611319" y="1532361"/>
                </a:lnTo>
                <a:lnTo>
                  <a:pt x="622954" y="1494882"/>
                </a:lnTo>
                <a:cubicBezTo>
                  <a:pt x="687490" y="1342301"/>
                  <a:pt x="838573" y="1235240"/>
                  <a:pt x="1014662" y="1235240"/>
                </a:cubicBezTo>
                <a:close/>
                <a:moveTo>
                  <a:pt x="1532020" y="0"/>
                </a:moveTo>
                <a:cubicBezTo>
                  <a:pt x="1847651" y="0"/>
                  <a:pt x="2103520" y="255869"/>
                  <a:pt x="2103520" y="571500"/>
                </a:cubicBezTo>
                <a:cubicBezTo>
                  <a:pt x="2103520" y="887131"/>
                  <a:pt x="1847651" y="1143000"/>
                  <a:pt x="1532020" y="1143000"/>
                </a:cubicBezTo>
                <a:cubicBezTo>
                  <a:pt x="1216389" y="1143000"/>
                  <a:pt x="960520" y="887131"/>
                  <a:pt x="960520" y="571500"/>
                </a:cubicBezTo>
                <a:cubicBezTo>
                  <a:pt x="960520" y="255869"/>
                  <a:pt x="1216389" y="0"/>
                  <a:pt x="1532020" y="0"/>
                </a:cubicBez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588388" y="4144157"/>
            <a:ext cx="652052" cy="1692409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390900" y="2378123"/>
            <a:ext cx="2364562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800" b="0" i="0" u="none" strike="noStrike" cap="none" baseline="0">
                <a:solidFill>
                  <a:srgbClr val="FFFFFF"/>
                </a:solidFill>
                <a:effectLst/>
                <a:uFillTx/>
                <a:latin typeface="Segoe Print"/>
              </a:rPr>
              <a:t>excelente o bueno</a:t>
            </a:r>
          </a:p>
        </p:txBody>
      </p:sp>
      <p:sp>
        <p:nvSpPr>
          <p:cNvPr id="18" name="Freeform 17"/>
          <p:cNvSpPr/>
          <p:nvPr/>
        </p:nvSpPr>
        <p:spPr>
          <a:xfrm>
            <a:off x="2382354" y="4624779"/>
            <a:ext cx="652052" cy="1692409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>
            <a:spLocks noChangeAspect="1"/>
          </p:cNvSpPr>
          <p:nvPr/>
        </p:nvSpPr>
        <p:spPr>
          <a:xfrm>
            <a:off x="1431437" y="4632190"/>
            <a:ext cx="779074" cy="1692410"/>
          </a:xfrm>
          <a:custGeom>
            <a:avLst/>
            <a:gdLst>
              <a:gd name="connsiteX0" fmla="*/ 1014662 w 3162514"/>
              <a:gd name="connsiteY0" fmla="*/ 1235240 h 6870032"/>
              <a:gd name="connsiteX1" fmla="*/ 2069431 w 3162514"/>
              <a:gd name="connsiteY1" fmla="*/ 1235240 h 6870032"/>
              <a:gd name="connsiteX2" fmla="*/ 2461139 w 3162514"/>
              <a:gd name="connsiteY2" fmla="*/ 1494882 h 6870032"/>
              <a:gd name="connsiteX3" fmla="*/ 2477108 w 3162514"/>
              <a:gd name="connsiteY3" fmla="*/ 1546326 h 6870032"/>
              <a:gd name="connsiteX4" fmla="*/ 2480512 w 3162514"/>
              <a:gd name="connsiteY4" fmla="*/ 1549615 h 6870032"/>
              <a:gd name="connsiteX5" fmla="*/ 2510425 w 3162514"/>
              <a:gd name="connsiteY5" fmla="*/ 1603780 h 6870032"/>
              <a:gd name="connsiteX6" fmla="*/ 3149664 w 3162514"/>
              <a:gd name="connsiteY6" fmla="*/ 3330709 h 6870032"/>
              <a:gd name="connsiteX7" fmla="*/ 3028139 w 3162514"/>
              <a:gd name="connsiteY7" fmla="*/ 3595075 h 6870032"/>
              <a:gd name="connsiteX8" fmla="*/ 2763773 w 3162514"/>
              <a:gd name="connsiteY8" fmla="*/ 3473550 h 6870032"/>
              <a:gd name="connsiteX9" fmla="*/ 2249963 w 3162514"/>
              <a:gd name="connsiteY9" fmla="*/ 2085472 h 6870032"/>
              <a:gd name="connsiteX10" fmla="*/ 2245896 w 3162514"/>
              <a:gd name="connsiteY10" fmla="*/ 2085472 h 6870032"/>
              <a:gd name="connsiteX11" fmla="*/ 2245896 w 3162514"/>
              <a:gd name="connsiteY11" fmla="*/ 2300353 h 6870032"/>
              <a:gd name="connsiteX12" fmla="*/ 2875547 w 3162514"/>
              <a:gd name="connsiteY12" fmla="*/ 4567990 h 6870032"/>
              <a:gd name="connsiteX13" fmla="*/ 2245896 w 3162514"/>
              <a:gd name="connsiteY13" fmla="*/ 4567990 h 6870032"/>
              <a:gd name="connsiteX14" fmla="*/ 2245896 w 3162514"/>
              <a:gd name="connsiteY14" fmla="*/ 6565232 h 6870032"/>
              <a:gd name="connsiteX15" fmla="*/ 1941096 w 3162514"/>
              <a:gd name="connsiteY15" fmla="*/ 6870032 h 6870032"/>
              <a:gd name="connsiteX16" fmla="*/ 1636296 w 3162514"/>
              <a:gd name="connsiteY16" fmla="*/ 6565232 h 6870032"/>
              <a:gd name="connsiteX17" fmla="*/ 1636296 w 3162514"/>
              <a:gd name="connsiteY17" fmla="*/ 4567990 h 6870032"/>
              <a:gd name="connsiteX18" fmla="*/ 1479884 w 3162514"/>
              <a:gd name="connsiteY18" fmla="*/ 4567990 h 6870032"/>
              <a:gd name="connsiteX19" fmla="*/ 1479884 w 3162514"/>
              <a:gd name="connsiteY19" fmla="*/ 6565232 h 6870032"/>
              <a:gd name="connsiteX20" fmla="*/ 1175084 w 3162514"/>
              <a:gd name="connsiteY20" fmla="*/ 6870032 h 6870032"/>
              <a:gd name="connsiteX21" fmla="*/ 870284 w 3162514"/>
              <a:gd name="connsiteY21" fmla="*/ 6565232 h 6870032"/>
              <a:gd name="connsiteX22" fmla="*/ 870284 w 3162514"/>
              <a:gd name="connsiteY22" fmla="*/ 4567990 h 6870032"/>
              <a:gd name="connsiteX23" fmla="*/ 234355 w 3162514"/>
              <a:gd name="connsiteY23" fmla="*/ 4567990 h 6870032"/>
              <a:gd name="connsiteX24" fmla="*/ 870284 w 3162514"/>
              <a:gd name="connsiteY24" fmla="*/ 2277743 h 6870032"/>
              <a:gd name="connsiteX25" fmla="*/ 870284 w 3162514"/>
              <a:gd name="connsiteY25" fmla="*/ 2085472 h 6870032"/>
              <a:gd name="connsiteX26" fmla="*/ 852447 w 3162514"/>
              <a:gd name="connsiteY26" fmla="*/ 2085472 h 6870032"/>
              <a:gd name="connsiteX27" fmla="*/ 401393 w 3162514"/>
              <a:gd name="connsiteY27" fmla="*/ 3468390 h 6870032"/>
              <a:gd name="connsiteX28" fmla="*/ 141998 w 3162514"/>
              <a:gd name="connsiteY28" fmla="*/ 3600192 h 6870032"/>
              <a:gd name="connsiteX29" fmla="*/ 10196 w 3162514"/>
              <a:gd name="connsiteY29" fmla="*/ 3340796 h 6870032"/>
              <a:gd name="connsiteX30" fmla="*/ 581198 w 3162514"/>
              <a:gd name="connsiteY30" fmla="*/ 1590120 h 6870032"/>
              <a:gd name="connsiteX31" fmla="*/ 608963 w 3162514"/>
              <a:gd name="connsiteY31" fmla="*/ 1534823 h 6870032"/>
              <a:gd name="connsiteX32" fmla="*/ 611319 w 3162514"/>
              <a:gd name="connsiteY32" fmla="*/ 1532361 h 6870032"/>
              <a:gd name="connsiteX33" fmla="*/ 622954 w 3162514"/>
              <a:gd name="connsiteY33" fmla="*/ 1494882 h 6870032"/>
              <a:gd name="connsiteX34" fmla="*/ 1014662 w 3162514"/>
              <a:gd name="connsiteY34" fmla="*/ 1235240 h 6870032"/>
              <a:gd name="connsiteX35" fmla="*/ 1532020 w 3162514"/>
              <a:gd name="connsiteY35" fmla="*/ 0 h 6870032"/>
              <a:gd name="connsiteX36" fmla="*/ 2103520 w 3162514"/>
              <a:gd name="connsiteY36" fmla="*/ 571500 h 6870032"/>
              <a:gd name="connsiteX37" fmla="*/ 1532020 w 3162514"/>
              <a:gd name="connsiteY37" fmla="*/ 1143000 h 6870032"/>
              <a:gd name="connsiteX38" fmla="*/ 960520 w 3162514"/>
              <a:gd name="connsiteY38" fmla="*/ 571500 h 6870032"/>
              <a:gd name="connsiteX39" fmla="*/ 1532020 w 3162514"/>
              <a:gd name="connsiteY39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2514" h="6870032">
                <a:moveTo>
                  <a:pt x="1014662" y="1235240"/>
                </a:moveTo>
                <a:lnTo>
                  <a:pt x="2069431" y="1235240"/>
                </a:lnTo>
                <a:cubicBezTo>
                  <a:pt x="2245520" y="1235240"/>
                  <a:pt x="2396603" y="1342301"/>
                  <a:pt x="2461139" y="1494882"/>
                </a:cubicBezTo>
                <a:lnTo>
                  <a:pt x="2477108" y="1546326"/>
                </a:lnTo>
                <a:lnTo>
                  <a:pt x="2480512" y="1549615"/>
                </a:lnTo>
                <a:cubicBezTo>
                  <a:pt x="2492859" y="1565653"/>
                  <a:pt x="2503029" y="1583800"/>
                  <a:pt x="2510425" y="1603780"/>
                </a:cubicBezTo>
                <a:lnTo>
                  <a:pt x="3149664" y="3330709"/>
                </a:lnTo>
                <a:cubicBezTo>
                  <a:pt x="3189109" y="3437270"/>
                  <a:pt x="3134700" y="3555631"/>
                  <a:pt x="3028139" y="3595075"/>
                </a:cubicBezTo>
                <a:cubicBezTo>
                  <a:pt x="2921578" y="3634520"/>
                  <a:pt x="2803217" y="3580111"/>
                  <a:pt x="2763773" y="3473550"/>
                </a:cubicBezTo>
                <a:lnTo>
                  <a:pt x="2249963" y="2085472"/>
                </a:lnTo>
                <a:lnTo>
                  <a:pt x="2245896" y="2085472"/>
                </a:lnTo>
                <a:lnTo>
                  <a:pt x="2245896" y="2300353"/>
                </a:lnTo>
                <a:lnTo>
                  <a:pt x="2875547" y="4567990"/>
                </a:lnTo>
                <a:lnTo>
                  <a:pt x="2245896" y="4567990"/>
                </a:lnTo>
                <a:lnTo>
                  <a:pt x="2245896" y="6565232"/>
                </a:lnTo>
                <a:cubicBezTo>
                  <a:pt x="2245896" y="6733568"/>
                  <a:pt x="2109432" y="6870032"/>
                  <a:pt x="1941096" y="6870032"/>
                </a:cubicBezTo>
                <a:cubicBezTo>
                  <a:pt x="1772760" y="6870032"/>
                  <a:pt x="1636296" y="6733568"/>
                  <a:pt x="1636296" y="6565232"/>
                </a:cubicBezTo>
                <a:lnTo>
                  <a:pt x="1636296" y="4567990"/>
                </a:lnTo>
                <a:lnTo>
                  <a:pt x="1479884" y="4567990"/>
                </a:lnTo>
                <a:lnTo>
                  <a:pt x="1479884" y="6565232"/>
                </a:lnTo>
                <a:cubicBezTo>
                  <a:pt x="1479884" y="6733568"/>
                  <a:pt x="1343420" y="6870032"/>
                  <a:pt x="1175084" y="6870032"/>
                </a:cubicBezTo>
                <a:cubicBezTo>
                  <a:pt x="1006748" y="6870032"/>
                  <a:pt x="870284" y="6733568"/>
                  <a:pt x="870284" y="6565232"/>
                </a:cubicBezTo>
                <a:lnTo>
                  <a:pt x="870284" y="4567990"/>
                </a:lnTo>
                <a:lnTo>
                  <a:pt x="234355" y="4567990"/>
                </a:lnTo>
                <a:lnTo>
                  <a:pt x="870284" y="2277743"/>
                </a:lnTo>
                <a:lnTo>
                  <a:pt x="870284" y="2085472"/>
                </a:lnTo>
                <a:lnTo>
                  <a:pt x="852447" y="2085472"/>
                </a:lnTo>
                <a:lnTo>
                  <a:pt x="401393" y="3468390"/>
                </a:lnTo>
                <a:cubicBezTo>
                  <a:pt x="366159" y="3576416"/>
                  <a:pt x="250024" y="3635426"/>
                  <a:pt x="141998" y="3600192"/>
                </a:cubicBezTo>
                <a:cubicBezTo>
                  <a:pt x="33971" y="3564958"/>
                  <a:pt x="-25038" y="3448822"/>
                  <a:pt x="10196" y="3340796"/>
                </a:cubicBezTo>
                <a:lnTo>
                  <a:pt x="581198" y="1590120"/>
                </a:lnTo>
                <a:cubicBezTo>
                  <a:pt x="587805" y="1569865"/>
                  <a:pt x="597255" y="1551333"/>
                  <a:pt x="608963" y="1534823"/>
                </a:cubicBezTo>
                <a:lnTo>
                  <a:pt x="611319" y="1532361"/>
                </a:lnTo>
                <a:lnTo>
                  <a:pt x="622954" y="1494882"/>
                </a:lnTo>
                <a:cubicBezTo>
                  <a:pt x="687490" y="1342301"/>
                  <a:pt x="838573" y="1235240"/>
                  <a:pt x="1014662" y="1235240"/>
                </a:cubicBezTo>
                <a:close/>
                <a:moveTo>
                  <a:pt x="1532020" y="0"/>
                </a:moveTo>
                <a:cubicBezTo>
                  <a:pt x="1847651" y="0"/>
                  <a:pt x="2103520" y="255869"/>
                  <a:pt x="2103520" y="571500"/>
                </a:cubicBezTo>
                <a:cubicBezTo>
                  <a:pt x="2103520" y="887131"/>
                  <a:pt x="1847651" y="1143000"/>
                  <a:pt x="1532020" y="1143000"/>
                </a:cubicBezTo>
                <a:cubicBezTo>
                  <a:pt x="1216389" y="1143000"/>
                  <a:pt x="960520" y="887131"/>
                  <a:pt x="960520" y="571500"/>
                </a:cubicBezTo>
                <a:cubicBezTo>
                  <a:pt x="960520" y="255869"/>
                  <a:pt x="1216389" y="0"/>
                  <a:pt x="1532020" y="0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85800" y="4632191"/>
            <a:ext cx="652052" cy="1692409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>
            <a:spLocks noChangeAspect="1"/>
          </p:cNvSpPr>
          <p:nvPr/>
        </p:nvSpPr>
        <p:spPr>
          <a:xfrm>
            <a:off x="3155091" y="4624778"/>
            <a:ext cx="779074" cy="1692410"/>
          </a:xfrm>
          <a:custGeom>
            <a:avLst/>
            <a:gdLst>
              <a:gd name="connsiteX0" fmla="*/ 1014662 w 3162514"/>
              <a:gd name="connsiteY0" fmla="*/ 1235240 h 6870032"/>
              <a:gd name="connsiteX1" fmla="*/ 2069431 w 3162514"/>
              <a:gd name="connsiteY1" fmla="*/ 1235240 h 6870032"/>
              <a:gd name="connsiteX2" fmla="*/ 2461139 w 3162514"/>
              <a:gd name="connsiteY2" fmla="*/ 1494882 h 6870032"/>
              <a:gd name="connsiteX3" fmla="*/ 2477108 w 3162514"/>
              <a:gd name="connsiteY3" fmla="*/ 1546326 h 6870032"/>
              <a:gd name="connsiteX4" fmla="*/ 2480512 w 3162514"/>
              <a:gd name="connsiteY4" fmla="*/ 1549615 h 6870032"/>
              <a:gd name="connsiteX5" fmla="*/ 2510425 w 3162514"/>
              <a:gd name="connsiteY5" fmla="*/ 1603780 h 6870032"/>
              <a:gd name="connsiteX6" fmla="*/ 3149664 w 3162514"/>
              <a:gd name="connsiteY6" fmla="*/ 3330709 h 6870032"/>
              <a:gd name="connsiteX7" fmla="*/ 3028139 w 3162514"/>
              <a:gd name="connsiteY7" fmla="*/ 3595075 h 6870032"/>
              <a:gd name="connsiteX8" fmla="*/ 2763773 w 3162514"/>
              <a:gd name="connsiteY8" fmla="*/ 3473550 h 6870032"/>
              <a:gd name="connsiteX9" fmla="*/ 2249963 w 3162514"/>
              <a:gd name="connsiteY9" fmla="*/ 2085472 h 6870032"/>
              <a:gd name="connsiteX10" fmla="*/ 2245896 w 3162514"/>
              <a:gd name="connsiteY10" fmla="*/ 2085472 h 6870032"/>
              <a:gd name="connsiteX11" fmla="*/ 2245896 w 3162514"/>
              <a:gd name="connsiteY11" fmla="*/ 2300353 h 6870032"/>
              <a:gd name="connsiteX12" fmla="*/ 2875547 w 3162514"/>
              <a:gd name="connsiteY12" fmla="*/ 4567990 h 6870032"/>
              <a:gd name="connsiteX13" fmla="*/ 2245896 w 3162514"/>
              <a:gd name="connsiteY13" fmla="*/ 4567990 h 6870032"/>
              <a:gd name="connsiteX14" fmla="*/ 2245896 w 3162514"/>
              <a:gd name="connsiteY14" fmla="*/ 6565232 h 6870032"/>
              <a:gd name="connsiteX15" fmla="*/ 1941096 w 3162514"/>
              <a:gd name="connsiteY15" fmla="*/ 6870032 h 6870032"/>
              <a:gd name="connsiteX16" fmla="*/ 1636296 w 3162514"/>
              <a:gd name="connsiteY16" fmla="*/ 6565232 h 6870032"/>
              <a:gd name="connsiteX17" fmla="*/ 1636296 w 3162514"/>
              <a:gd name="connsiteY17" fmla="*/ 4567990 h 6870032"/>
              <a:gd name="connsiteX18" fmla="*/ 1479884 w 3162514"/>
              <a:gd name="connsiteY18" fmla="*/ 4567990 h 6870032"/>
              <a:gd name="connsiteX19" fmla="*/ 1479884 w 3162514"/>
              <a:gd name="connsiteY19" fmla="*/ 6565232 h 6870032"/>
              <a:gd name="connsiteX20" fmla="*/ 1175084 w 3162514"/>
              <a:gd name="connsiteY20" fmla="*/ 6870032 h 6870032"/>
              <a:gd name="connsiteX21" fmla="*/ 870284 w 3162514"/>
              <a:gd name="connsiteY21" fmla="*/ 6565232 h 6870032"/>
              <a:gd name="connsiteX22" fmla="*/ 870284 w 3162514"/>
              <a:gd name="connsiteY22" fmla="*/ 4567990 h 6870032"/>
              <a:gd name="connsiteX23" fmla="*/ 234355 w 3162514"/>
              <a:gd name="connsiteY23" fmla="*/ 4567990 h 6870032"/>
              <a:gd name="connsiteX24" fmla="*/ 870284 w 3162514"/>
              <a:gd name="connsiteY24" fmla="*/ 2277743 h 6870032"/>
              <a:gd name="connsiteX25" fmla="*/ 870284 w 3162514"/>
              <a:gd name="connsiteY25" fmla="*/ 2085472 h 6870032"/>
              <a:gd name="connsiteX26" fmla="*/ 852447 w 3162514"/>
              <a:gd name="connsiteY26" fmla="*/ 2085472 h 6870032"/>
              <a:gd name="connsiteX27" fmla="*/ 401393 w 3162514"/>
              <a:gd name="connsiteY27" fmla="*/ 3468390 h 6870032"/>
              <a:gd name="connsiteX28" fmla="*/ 141998 w 3162514"/>
              <a:gd name="connsiteY28" fmla="*/ 3600192 h 6870032"/>
              <a:gd name="connsiteX29" fmla="*/ 10196 w 3162514"/>
              <a:gd name="connsiteY29" fmla="*/ 3340796 h 6870032"/>
              <a:gd name="connsiteX30" fmla="*/ 581198 w 3162514"/>
              <a:gd name="connsiteY30" fmla="*/ 1590120 h 6870032"/>
              <a:gd name="connsiteX31" fmla="*/ 608963 w 3162514"/>
              <a:gd name="connsiteY31" fmla="*/ 1534823 h 6870032"/>
              <a:gd name="connsiteX32" fmla="*/ 611319 w 3162514"/>
              <a:gd name="connsiteY32" fmla="*/ 1532361 h 6870032"/>
              <a:gd name="connsiteX33" fmla="*/ 622954 w 3162514"/>
              <a:gd name="connsiteY33" fmla="*/ 1494882 h 6870032"/>
              <a:gd name="connsiteX34" fmla="*/ 1014662 w 3162514"/>
              <a:gd name="connsiteY34" fmla="*/ 1235240 h 6870032"/>
              <a:gd name="connsiteX35" fmla="*/ 1532020 w 3162514"/>
              <a:gd name="connsiteY35" fmla="*/ 0 h 6870032"/>
              <a:gd name="connsiteX36" fmla="*/ 2103520 w 3162514"/>
              <a:gd name="connsiteY36" fmla="*/ 571500 h 6870032"/>
              <a:gd name="connsiteX37" fmla="*/ 1532020 w 3162514"/>
              <a:gd name="connsiteY37" fmla="*/ 1143000 h 6870032"/>
              <a:gd name="connsiteX38" fmla="*/ 960520 w 3162514"/>
              <a:gd name="connsiteY38" fmla="*/ 571500 h 6870032"/>
              <a:gd name="connsiteX39" fmla="*/ 1532020 w 3162514"/>
              <a:gd name="connsiteY39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2514" h="6870032">
                <a:moveTo>
                  <a:pt x="1014662" y="1235240"/>
                </a:moveTo>
                <a:lnTo>
                  <a:pt x="2069431" y="1235240"/>
                </a:lnTo>
                <a:cubicBezTo>
                  <a:pt x="2245520" y="1235240"/>
                  <a:pt x="2396603" y="1342301"/>
                  <a:pt x="2461139" y="1494882"/>
                </a:cubicBezTo>
                <a:lnTo>
                  <a:pt x="2477108" y="1546326"/>
                </a:lnTo>
                <a:lnTo>
                  <a:pt x="2480512" y="1549615"/>
                </a:lnTo>
                <a:cubicBezTo>
                  <a:pt x="2492859" y="1565653"/>
                  <a:pt x="2503029" y="1583800"/>
                  <a:pt x="2510425" y="1603780"/>
                </a:cubicBezTo>
                <a:lnTo>
                  <a:pt x="3149664" y="3330709"/>
                </a:lnTo>
                <a:cubicBezTo>
                  <a:pt x="3189109" y="3437270"/>
                  <a:pt x="3134700" y="3555631"/>
                  <a:pt x="3028139" y="3595075"/>
                </a:cubicBezTo>
                <a:cubicBezTo>
                  <a:pt x="2921578" y="3634520"/>
                  <a:pt x="2803217" y="3580111"/>
                  <a:pt x="2763773" y="3473550"/>
                </a:cubicBezTo>
                <a:lnTo>
                  <a:pt x="2249963" y="2085472"/>
                </a:lnTo>
                <a:lnTo>
                  <a:pt x="2245896" y="2085472"/>
                </a:lnTo>
                <a:lnTo>
                  <a:pt x="2245896" y="2300353"/>
                </a:lnTo>
                <a:lnTo>
                  <a:pt x="2875547" y="4567990"/>
                </a:lnTo>
                <a:lnTo>
                  <a:pt x="2245896" y="4567990"/>
                </a:lnTo>
                <a:lnTo>
                  <a:pt x="2245896" y="6565232"/>
                </a:lnTo>
                <a:cubicBezTo>
                  <a:pt x="2245896" y="6733568"/>
                  <a:pt x="2109432" y="6870032"/>
                  <a:pt x="1941096" y="6870032"/>
                </a:cubicBezTo>
                <a:cubicBezTo>
                  <a:pt x="1772760" y="6870032"/>
                  <a:pt x="1636296" y="6733568"/>
                  <a:pt x="1636296" y="6565232"/>
                </a:cubicBezTo>
                <a:lnTo>
                  <a:pt x="1636296" y="4567990"/>
                </a:lnTo>
                <a:lnTo>
                  <a:pt x="1479884" y="4567990"/>
                </a:lnTo>
                <a:lnTo>
                  <a:pt x="1479884" y="6565232"/>
                </a:lnTo>
                <a:cubicBezTo>
                  <a:pt x="1479884" y="6733568"/>
                  <a:pt x="1343420" y="6870032"/>
                  <a:pt x="1175084" y="6870032"/>
                </a:cubicBezTo>
                <a:cubicBezTo>
                  <a:pt x="1006748" y="6870032"/>
                  <a:pt x="870284" y="6733568"/>
                  <a:pt x="870284" y="6565232"/>
                </a:cubicBezTo>
                <a:lnTo>
                  <a:pt x="870284" y="4567990"/>
                </a:lnTo>
                <a:lnTo>
                  <a:pt x="234355" y="4567990"/>
                </a:lnTo>
                <a:lnTo>
                  <a:pt x="870284" y="2277743"/>
                </a:lnTo>
                <a:lnTo>
                  <a:pt x="870284" y="2085472"/>
                </a:lnTo>
                <a:lnTo>
                  <a:pt x="852447" y="2085472"/>
                </a:lnTo>
                <a:lnTo>
                  <a:pt x="401393" y="3468390"/>
                </a:lnTo>
                <a:cubicBezTo>
                  <a:pt x="366159" y="3576416"/>
                  <a:pt x="250024" y="3635426"/>
                  <a:pt x="141998" y="3600192"/>
                </a:cubicBezTo>
                <a:cubicBezTo>
                  <a:pt x="33971" y="3564958"/>
                  <a:pt x="-25038" y="3448822"/>
                  <a:pt x="10196" y="3340796"/>
                </a:cubicBezTo>
                <a:lnTo>
                  <a:pt x="581198" y="1590120"/>
                </a:lnTo>
                <a:cubicBezTo>
                  <a:pt x="587805" y="1569865"/>
                  <a:pt x="597255" y="1551333"/>
                  <a:pt x="608963" y="1534823"/>
                </a:cubicBezTo>
                <a:lnTo>
                  <a:pt x="611319" y="1532361"/>
                </a:lnTo>
                <a:lnTo>
                  <a:pt x="622954" y="1494882"/>
                </a:lnTo>
                <a:cubicBezTo>
                  <a:pt x="687490" y="1342301"/>
                  <a:pt x="838573" y="1235240"/>
                  <a:pt x="1014662" y="1235240"/>
                </a:cubicBezTo>
                <a:close/>
                <a:moveTo>
                  <a:pt x="1532020" y="0"/>
                </a:moveTo>
                <a:cubicBezTo>
                  <a:pt x="1847651" y="0"/>
                  <a:pt x="2103520" y="255869"/>
                  <a:pt x="2103520" y="571500"/>
                </a:cubicBezTo>
                <a:cubicBezTo>
                  <a:pt x="2103520" y="887131"/>
                  <a:pt x="1847651" y="1143000"/>
                  <a:pt x="1532020" y="1143000"/>
                </a:cubicBezTo>
                <a:cubicBezTo>
                  <a:pt x="1216389" y="1143000"/>
                  <a:pt x="960520" y="887131"/>
                  <a:pt x="960520" y="571500"/>
                </a:cubicBezTo>
                <a:cubicBezTo>
                  <a:pt x="960520" y="255869"/>
                  <a:pt x="1216389" y="0"/>
                  <a:pt x="1532020" y="0"/>
                </a:cubicBez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054287" y="4624779"/>
            <a:ext cx="652052" cy="1692409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4" descr="Image result for edu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1877" y="774004"/>
            <a:ext cx="3044825" cy="152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9778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6477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990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" sz="3500" b="0" i="0" u="none" strike="noStrike" cap="none" baseline="0" dirty="0">
                <a:solidFill>
                  <a:srgbClr val="04617B"/>
                </a:solidFill>
                <a:effectLst/>
                <a:uFillTx/>
                <a:latin typeface="Tw Cen MT"/>
              </a:rPr>
              <a:t>Gobierno de alto desempeño, fiscalmente sostenible.</a:t>
            </a:r>
          </a:p>
        </p:txBody>
      </p:sp>
    </p:spTree>
    <p:extLst>
      <p:ext uri="{BB962C8B-B14F-4D97-AF65-F5344CB8AC3E}">
        <p14:creationId xmlns:p14="http://schemas.microsoft.com/office/powerpoint/2010/main" val="49201698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200400"/>
            <a:ext cx="8842780" cy="1128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3400" b="1" i="0" u="none" strike="noStrike" cap="none" baseline="0" dirty="0">
                <a:solidFill>
                  <a:srgbClr val="000000"/>
                </a:solidFill>
                <a:effectLst/>
                <a:uFillTx/>
                <a:latin typeface="Tw Cen MT"/>
              </a:rPr>
              <a:t>Los residentes sienten que el condado va en la</a:t>
            </a:r>
          </a:p>
          <a:p>
            <a:r>
              <a:rPr lang="es" sz="3400" b="1" i="0" u="sng" strike="noStrike" cap="none" baseline="0" dirty="0">
                <a:solidFill>
                  <a:srgbClr val="04617B"/>
                </a:solidFill>
                <a:effectLst/>
                <a:uFill>
                  <a:solidFill>
                    <a:srgbClr val="04617B"/>
                  </a:solidFill>
                </a:uFill>
                <a:latin typeface="Segoe Print"/>
              </a:rPr>
              <a:t>dirección correcta</a:t>
            </a:r>
            <a:r>
              <a:rPr lang="es" sz="3400" b="1" dirty="0">
                <a:solidFill>
                  <a:srgbClr val="000000"/>
                </a:solidFill>
                <a:latin typeface="Tw Cen MT"/>
              </a:rPr>
              <a:t>.</a:t>
            </a:r>
            <a:endParaRPr lang="es" sz="3400" b="1" i="0" u="sng" strike="noStrike" cap="none" baseline="0" dirty="0">
              <a:solidFill>
                <a:srgbClr val="04617B"/>
              </a:solidFill>
              <a:effectLst/>
              <a:uFill>
                <a:solidFill>
                  <a:srgbClr val="04617B"/>
                </a:solidFill>
              </a:uFill>
              <a:latin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403401444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342663"/>
            <a:ext cx="7696200" cy="5410200"/>
          </a:xfrm>
          <a:prstGeom prst="rect">
            <a:avLst/>
          </a:prstGeom>
          <a:blipFill dpi="0" rotWithShape="1">
            <a:blip r:embed="rId3">
              <a:alphaModFix amt="39000"/>
            </a:blip>
            <a:stretch>
              <a:fillRect l="-22" t="-5690" r="-25200" b="1"/>
            </a:stretch>
          </a:blip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s" sz="4000" b="1" i="0" u="none" strike="noStrike" cap="none" baseline="0">
                <a:solidFill>
                  <a:srgbClr val="04617B"/>
                </a:solidFill>
                <a:effectLst/>
                <a:uFillTx/>
                <a:latin typeface="Tw Cen MT"/>
              </a:rPr>
              <a:t>Calidad de los servicios</a:t>
            </a:r>
          </a:p>
        </p:txBody>
      </p:sp>
      <p:sp>
        <p:nvSpPr>
          <p:cNvPr id="21" name="Freeform 20"/>
          <p:cNvSpPr/>
          <p:nvPr/>
        </p:nvSpPr>
        <p:spPr>
          <a:xfrm>
            <a:off x="3935850" y="3877287"/>
            <a:ext cx="1041106" cy="2634349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2" name="Freeform 21"/>
          <p:cNvSpPr>
            <a:spLocks noChangeAspect="1"/>
          </p:cNvSpPr>
          <p:nvPr/>
        </p:nvSpPr>
        <p:spPr>
          <a:xfrm>
            <a:off x="2216319" y="3874045"/>
            <a:ext cx="1212681" cy="2634350"/>
          </a:xfrm>
          <a:custGeom>
            <a:avLst/>
            <a:gdLst>
              <a:gd name="connsiteX0" fmla="*/ 1014662 w 3162514"/>
              <a:gd name="connsiteY0" fmla="*/ 1235240 h 6870032"/>
              <a:gd name="connsiteX1" fmla="*/ 2069431 w 3162514"/>
              <a:gd name="connsiteY1" fmla="*/ 1235240 h 6870032"/>
              <a:gd name="connsiteX2" fmla="*/ 2461139 w 3162514"/>
              <a:gd name="connsiteY2" fmla="*/ 1494882 h 6870032"/>
              <a:gd name="connsiteX3" fmla="*/ 2477108 w 3162514"/>
              <a:gd name="connsiteY3" fmla="*/ 1546326 h 6870032"/>
              <a:gd name="connsiteX4" fmla="*/ 2480512 w 3162514"/>
              <a:gd name="connsiteY4" fmla="*/ 1549615 h 6870032"/>
              <a:gd name="connsiteX5" fmla="*/ 2510425 w 3162514"/>
              <a:gd name="connsiteY5" fmla="*/ 1603780 h 6870032"/>
              <a:gd name="connsiteX6" fmla="*/ 3149664 w 3162514"/>
              <a:gd name="connsiteY6" fmla="*/ 3330709 h 6870032"/>
              <a:gd name="connsiteX7" fmla="*/ 3028139 w 3162514"/>
              <a:gd name="connsiteY7" fmla="*/ 3595075 h 6870032"/>
              <a:gd name="connsiteX8" fmla="*/ 2763773 w 3162514"/>
              <a:gd name="connsiteY8" fmla="*/ 3473550 h 6870032"/>
              <a:gd name="connsiteX9" fmla="*/ 2249963 w 3162514"/>
              <a:gd name="connsiteY9" fmla="*/ 2085472 h 6870032"/>
              <a:gd name="connsiteX10" fmla="*/ 2245896 w 3162514"/>
              <a:gd name="connsiteY10" fmla="*/ 2085472 h 6870032"/>
              <a:gd name="connsiteX11" fmla="*/ 2245896 w 3162514"/>
              <a:gd name="connsiteY11" fmla="*/ 2300353 h 6870032"/>
              <a:gd name="connsiteX12" fmla="*/ 2875547 w 3162514"/>
              <a:gd name="connsiteY12" fmla="*/ 4567990 h 6870032"/>
              <a:gd name="connsiteX13" fmla="*/ 2245896 w 3162514"/>
              <a:gd name="connsiteY13" fmla="*/ 4567990 h 6870032"/>
              <a:gd name="connsiteX14" fmla="*/ 2245896 w 3162514"/>
              <a:gd name="connsiteY14" fmla="*/ 6565232 h 6870032"/>
              <a:gd name="connsiteX15" fmla="*/ 1941096 w 3162514"/>
              <a:gd name="connsiteY15" fmla="*/ 6870032 h 6870032"/>
              <a:gd name="connsiteX16" fmla="*/ 1636296 w 3162514"/>
              <a:gd name="connsiteY16" fmla="*/ 6565232 h 6870032"/>
              <a:gd name="connsiteX17" fmla="*/ 1636296 w 3162514"/>
              <a:gd name="connsiteY17" fmla="*/ 4567990 h 6870032"/>
              <a:gd name="connsiteX18" fmla="*/ 1479884 w 3162514"/>
              <a:gd name="connsiteY18" fmla="*/ 4567990 h 6870032"/>
              <a:gd name="connsiteX19" fmla="*/ 1479884 w 3162514"/>
              <a:gd name="connsiteY19" fmla="*/ 6565232 h 6870032"/>
              <a:gd name="connsiteX20" fmla="*/ 1175084 w 3162514"/>
              <a:gd name="connsiteY20" fmla="*/ 6870032 h 6870032"/>
              <a:gd name="connsiteX21" fmla="*/ 870284 w 3162514"/>
              <a:gd name="connsiteY21" fmla="*/ 6565232 h 6870032"/>
              <a:gd name="connsiteX22" fmla="*/ 870284 w 3162514"/>
              <a:gd name="connsiteY22" fmla="*/ 4567990 h 6870032"/>
              <a:gd name="connsiteX23" fmla="*/ 234355 w 3162514"/>
              <a:gd name="connsiteY23" fmla="*/ 4567990 h 6870032"/>
              <a:gd name="connsiteX24" fmla="*/ 870284 w 3162514"/>
              <a:gd name="connsiteY24" fmla="*/ 2277743 h 6870032"/>
              <a:gd name="connsiteX25" fmla="*/ 870284 w 3162514"/>
              <a:gd name="connsiteY25" fmla="*/ 2085472 h 6870032"/>
              <a:gd name="connsiteX26" fmla="*/ 852447 w 3162514"/>
              <a:gd name="connsiteY26" fmla="*/ 2085472 h 6870032"/>
              <a:gd name="connsiteX27" fmla="*/ 401393 w 3162514"/>
              <a:gd name="connsiteY27" fmla="*/ 3468390 h 6870032"/>
              <a:gd name="connsiteX28" fmla="*/ 141998 w 3162514"/>
              <a:gd name="connsiteY28" fmla="*/ 3600192 h 6870032"/>
              <a:gd name="connsiteX29" fmla="*/ 10196 w 3162514"/>
              <a:gd name="connsiteY29" fmla="*/ 3340796 h 6870032"/>
              <a:gd name="connsiteX30" fmla="*/ 581198 w 3162514"/>
              <a:gd name="connsiteY30" fmla="*/ 1590120 h 6870032"/>
              <a:gd name="connsiteX31" fmla="*/ 608963 w 3162514"/>
              <a:gd name="connsiteY31" fmla="*/ 1534823 h 6870032"/>
              <a:gd name="connsiteX32" fmla="*/ 611319 w 3162514"/>
              <a:gd name="connsiteY32" fmla="*/ 1532361 h 6870032"/>
              <a:gd name="connsiteX33" fmla="*/ 622954 w 3162514"/>
              <a:gd name="connsiteY33" fmla="*/ 1494882 h 6870032"/>
              <a:gd name="connsiteX34" fmla="*/ 1014662 w 3162514"/>
              <a:gd name="connsiteY34" fmla="*/ 1235240 h 6870032"/>
              <a:gd name="connsiteX35" fmla="*/ 1532020 w 3162514"/>
              <a:gd name="connsiteY35" fmla="*/ 0 h 6870032"/>
              <a:gd name="connsiteX36" fmla="*/ 2103520 w 3162514"/>
              <a:gd name="connsiteY36" fmla="*/ 571500 h 6870032"/>
              <a:gd name="connsiteX37" fmla="*/ 1532020 w 3162514"/>
              <a:gd name="connsiteY37" fmla="*/ 1143000 h 6870032"/>
              <a:gd name="connsiteX38" fmla="*/ 960520 w 3162514"/>
              <a:gd name="connsiteY38" fmla="*/ 571500 h 6870032"/>
              <a:gd name="connsiteX39" fmla="*/ 1532020 w 3162514"/>
              <a:gd name="connsiteY39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2514" h="6870032">
                <a:moveTo>
                  <a:pt x="1014662" y="1235240"/>
                </a:moveTo>
                <a:lnTo>
                  <a:pt x="2069431" y="1235240"/>
                </a:lnTo>
                <a:cubicBezTo>
                  <a:pt x="2245520" y="1235240"/>
                  <a:pt x="2396603" y="1342301"/>
                  <a:pt x="2461139" y="1494882"/>
                </a:cubicBezTo>
                <a:lnTo>
                  <a:pt x="2477108" y="1546326"/>
                </a:lnTo>
                <a:lnTo>
                  <a:pt x="2480512" y="1549615"/>
                </a:lnTo>
                <a:cubicBezTo>
                  <a:pt x="2492859" y="1565653"/>
                  <a:pt x="2503029" y="1583800"/>
                  <a:pt x="2510425" y="1603780"/>
                </a:cubicBezTo>
                <a:lnTo>
                  <a:pt x="3149664" y="3330709"/>
                </a:lnTo>
                <a:cubicBezTo>
                  <a:pt x="3189109" y="3437270"/>
                  <a:pt x="3134700" y="3555631"/>
                  <a:pt x="3028139" y="3595075"/>
                </a:cubicBezTo>
                <a:cubicBezTo>
                  <a:pt x="2921578" y="3634520"/>
                  <a:pt x="2803217" y="3580111"/>
                  <a:pt x="2763773" y="3473550"/>
                </a:cubicBezTo>
                <a:lnTo>
                  <a:pt x="2249963" y="2085472"/>
                </a:lnTo>
                <a:lnTo>
                  <a:pt x="2245896" y="2085472"/>
                </a:lnTo>
                <a:lnTo>
                  <a:pt x="2245896" y="2300353"/>
                </a:lnTo>
                <a:lnTo>
                  <a:pt x="2875547" y="4567990"/>
                </a:lnTo>
                <a:lnTo>
                  <a:pt x="2245896" y="4567990"/>
                </a:lnTo>
                <a:lnTo>
                  <a:pt x="2245896" y="6565232"/>
                </a:lnTo>
                <a:cubicBezTo>
                  <a:pt x="2245896" y="6733568"/>
                  <a:pt x="2109432" y="6870032"/>
                  <a:pt x="1941096" y="6870032"/>
                </a:cubicBezTo>
                <a:cubicBezTo>
                  <a:pt x="1772760" y="6870032"/>
                  <a:pt x="1636296" y="6733568"/>
                  <a:pt x="1636296" y="6565232"/>
                </a:cubicBezTo>
                <a:lnTo>
                  <a:pt x="1636296" y="4567990"/>
                </a:lnTo>
                <a:lnTo>
                  <a:pt x="1479884" y="4567990"/>
                </a:lnTo>
                <a:lnTo>
                  <a:pt x="1479884" y="6565232"/>
                </a:lnTo>
                <a:cubicBezTo>
                  <a:pt x="1479884" y="6733568"/>
                  <a:pt x="1343420" y="6870032"/>
                  <a:pt x="1175084" y="6870032"/>
                </a:cubicBezTo>
                <a:cubicBezTo>
                  <a:pt x="1006748" y="6870032"/>
                  <a:pt x="870284" y="6733568"/>
                  <a:pt x="870284" y="6565232"/>
                </a:cubicBezTo>
                <a:lnTo>
                  <a:pt x="870284" y="4567990"/>
                </a:lnTo>
                <a:lnTo>
                  <a:pt x="234355" y="4567990"/>
                </a:lnTo>
                <a:lnTo>
                  <a:pt x="870284" y="2277743"/>
                </a:lnTo>
                <a:lnTo>
                  <a:pt x="870284" y="2085472"/>
                </a:lnTo>
                <a:lnTo>
                  <a:pt x="852447" y="2085472"/>
                </a:lnTo>
                <a:lnTo>
                  <a:pt x="401393" y="3468390"/>
                </a:lnTo>
                <a:cubicBezTo>
                  <a:pt x="366159" y="3576416"/>
                  <a:pt x="250024" y="3635426"/>
                  <a:pt x="141998" y="3600192"/>
                </a:cubicBezTo>
                <a:cubicBezTo>
                  <a:pt x="33971" y="3564958"/>
                  <a:pt x="-25038" y="3448822"/>
                  <a:pt x="10196" y="3340796"/>
                </a:cubicBezTo>
                <a:lnTo>
                  <a:pt x="581198" y="1590120"/>
                </a:lnTo>
                <a:cubicBezTo>
                  <a:pt x="587805" y="1569865"/>
                  <a:pt x="597255" y="1551333"/>
                  <a:pt x="608963" y="1534823"/>
                </a:cubicBezTo>
                <a:lnTo>
                  <a:pt x="611319" y="1532361"/>
                </a:lnTo>
                <a:lnTo>
                  <a:pt x="622954" y="1494882"/>
                </a:lnTo>
                <a:cubicBezTo>
                  <a:pt x="687490" y="1342301"/>
                  <a:pt x="838573" y="1235240"/>
                  <a:pt x="1014662" y="1235240"/>
                </a:cubicBezTo>
                <a:close/>
                <a:moveTo>
                  <a:pt x="1532020" y="0"/>
                </a:moveTo>
                <a:cubicBezTo>
                  <a:pt x="1847651" y="0"/>
                  <a:pt x="2103520" y="255869"/>
                  <a:pt x="2103520" y="571500"/>
                </a:cubicBezTo>
                <a:cubicBezTo>
                  <a:pt x="2103520" y="887131"/>
                  <a:pt x="1847651" y="1143000"/>
                  <a:pt x="1532020" y="1143000"/>
                </a:cubicBezTo>
                <a:cubicBezTo>
                  <a:pt x="1216389" y="1143000"/>
                  <a:pt x="960520" y="887131"/>
                  <a:pt x="960520" y="571500"/>
                </a:cubicBezTo>
                <a:cubicBezTo>
                  <a:pt x="960520" y="255869"/>
                  <a:pt x="1216389" y="0"/>
                  <a:pt x="1532020" y="0"/>
                </a:cubicBez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Freeform 22"/>
          <p:cNvSpPr>
            <a:spLocks noChangeAspect="1"/>
          </p:cNvSpPr>
          <p:nvPr/>
        </p:nvSpPr>
        <p:spPr>
          <a:xfrm>
            <a:off x="5562600" y="3856505"/>
            <a:ext cx="1220756" cy="2651890"/>
          </a:xfrm>
          <a:custGeom>
            <a:avLst/>
            <a:gdLst>
              <a:gd name="connsiteX0" fmla="*/ 1014662 w 3162514"/>
              <a:gd name="connsiteY0" fmla="*/ 1235240 h 6870032"/>
              <a:gd name="connsiteX1" fmla="*/ 2069431 w 3162514"/>
              <a:gd name="connsiteY1" fmla="*/ 1235240 h 6870032"/>
              <a:gd name="connsiteX2" fmla="*/ 2461139 w 3162514"/>
              <a:gd name="connsiteY2" fmla="*/ 1494882 h 6870032"/>
              <a:gd name="connsiteX3" fmla="*/ 2477108 w 3162514"/>
              <a:gd name="connsiteY3" fmla="*/ 1546326 h 6870032"/>
              <a:gd name="connsiteX4" fmla="*/ 2480512 w 3162514"/>
              <a:gd name="connsiteY4" fmla="*/ 1549615 h 6870032"/>
              <a:gd name="connsiteX5" fmla="*/ 2510425 w 3162514"/>
              <a:gd name="connsiteY5" fmla="*/ 1603780 h 6870032"/>
              <a:gd name="connsiteX6" fmla="*/ 3149664 w 3162514"/>
              <a:gd name="connsiteY6" fmla="*/ 3330709 h 6870032"/>
              <a:gd name="connsiteX7" fmla="*/ 3028139 w 3162514"/>
              <a:gd name="connsiteY7" fmla="*/ 3595075 h 6870032"/>
              <a:gd name="connsiteX8" fmla="*/ 2763773 w 3162514"/>
              <a:gd name="connsiteY8" fmla="*/ 3473550 h 6870032"/>
              <a:gd name="connsiteX9" fmla="*/ 2249963 w 3162514"/>
              <a:gd name="connsiteY9" fmla="*/ 2085472 h 6870032"/>
              <a:gd name="connsiteX10" fmla="*/ 2245896 w 3162514"/>
              <a:gd name="connsiteY10" fmla="*/ 2085472 h 6870032"/>
              <a:gd name="connsiteX11" fmla="*/ 2245896 w 3162514"/>
              <a:gd name="connsiteY11" fmla="*/ 2300353 h 6870032"/>
              <a:gd name="connsiteX12" fmla="*/ 2875547 w 3162514"/>
              <a:gd name="connsiteY12" fmla="*/ 4567990 h 6870032"/>
              <a:gd name="connsiteX13" fmla="*/ 2245896 w 3162514"/>
              <a:gd name="connsiteY13" fmla="*/ 4567990 h 6870032"/>
              <a:gd name="connsiteX14" fmla="*/ 2245896 w 3162514"/>
              <a:gd name="connsiteY14" fmla="*/ 6565232 h 6870032"/>
              <a:gd name="connsiteX15" fmla="*/ 1941096 w 3162514"/>
              <a:gd name="connsiteY15" fmla="*/ 6870032 h 6870032"/>
              <a:gd name="connsiteX16" fmla="*/ 1636296 w 3162514"/>
              <a:gd name="connsiteY16" fmla="*/ 6565232 h 6870032"/>
              <a:gd name="connsiteX17" fmla="*/ 1636296 w 3162514"/>
              <a:gd name="connsiteY17" fmla="*/ 4567990 h 6870032"/>
              <a:gd name="connsiteX18" fmla="*/ 1479884 w 3162514"/>
              <a:gd name="connsiteY18" fmla="*/ 4567990 h 6870032"/>
              <a:gd name="connsiteX19" fmla="*/ 1479884 w 3162514"/>
              <a:gd name="connsiteY19" fmla="*/ 6565232 h 6870032"/>
              <a:gd name="connsiteX20" fmla="*/ 1175084 w 3162514"/>
              <a:gd name="connsiteY20" fmla="*/ 6870032 h 6870032"/>
              <a:gd name="connsiteX21" fmla="*/ 870284 w 3162514"/>
              <a:gd name="connsiteY21" fmla="*/ 6565232 h 6870032"/>
              <a:gd name="connsiteX22" fmla="*/ 870284 w 3162514"/>
              <a:gd name="connsiteY22" fmla="*/ 4567990 h 6870032"/>
              <a:gd name="connsiteX23" fmla="*/ 234355 w 3162514"/>
              <a:gd name="connsiteY23" fmla="*/ 4567990 h 6870032"/>
              <a:gd name="connsiteX24" fmla="*/ 870284 w 3162514"/>
              <a:gd name="connsiteY24" fmla="*/ 2277743 h 6870032"/>
              <a:gd name="connsiteX25" fmla="*/ 870284 w 3162514"/>
              <a:gd name="connsiteY25" fmla="*/ 2085472 h 6870032"/>
              <a:gd name="connsiteX26" fmla="*/ 852447 w 3162514"/>
              <a:gd name="connsiteY26" fmla="*/ 2085472 h 6870032"/>
              <a:gd name="connsiteX27" fmla="*/ 401393 w 3162514"/>
              <a:gd name="connsiteY27" fmla="*/ 3468390 h 6870032"/>
              <a:gd name="connsiteX28" fmla="*/ 141998 w 3162514"/>
              <a:gd name="connsiteY28" fmla="*/ 3600192 h 6870032"/>
              <a:gd name="connsiteX29" fmla="*/ 10196 w 3162514"/>
              <a:gd name="connsiteY29" fmla="*/ 3340796 h 6870032"/>
              <a:gd name="connsiteX30" fmla="*/ 581198 w 3162514"/>
              <a:gd name="connsiteY30" fmla="*/ 1590120 h 6870032"/>
              <a:gd name="connsiteX31" fmla="*/ 608963 w 3162514"/>
              <a:gd name="connsiteY31" fmla="*/ 1534823 h 6870032"/>
              <a:gd name="connsiteX32" fmla="*/ 611319 w 3162514"/>
              <a:gd name="connsiteY32" fmla="*/ 1532361 h 6870032"/>
              <a:gd name="connsiteX33" fmla="*/ 622954 w 3162514"/>
              <a:gd name="connsiteY33" fmla="*/ 1494882 h 6870032"/>
              <a:gd name="connsiteX34" fmla="*/ 1014662 w 3162514"/>
              <a:gd name="connsiteY34" fmla="*/ 1235240 h 6870032"/>
              <a:gd name="connsiteX35" fmla="*/ 1532020 w 3162514"/>
              <a:gd name="connsiteY35" fmla="*/ 0 h 6870032"/>
              <a:gd name="connsiteX36" fmla="*/ 2103520 w 3162514"/>
              <a:gd name="connsiteY36" fmla="*/ 571500 h 6870032"/>
              <a:gd name="connsiteX37" fmla="*/ 1532020 w 3162514"/>
              <a:gd name="connsiteY37" fmla="*/ 1143000 h 6870032"/>
              <a:gd name="connsiteX38" fmla="*/ 960520 w 3162514"/>
              <a:gd name="connsiteY38" fmla="*/ 571500 h 6870032"/>
              <a:gd name="connsiteX39" fmla="*/ 1532020 w 3162514"/>
              <a:gd name="connsiteY39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2514" h="6870032">
                <a:moveTo>
                  <a:pt x="1014662" y="1235240"/>
                </a:moveTo>
                <a:lnTo>
                  <a:pt x="2069431" y="1235240"/>
                </a:lnTo>
                <a:cubicBezTo>
                  <a:pt x="2245520" y="1235240"/>
                  <a:pt x="2396603" y="1342301"/>
                  <a:pt x="2461139" y="1494882"/>
                </a:cubicBezTo>
                <a:lnTo>
                  <a:pt x="2477108" y="1546326"/>
                </a:lnTo>
                <a:lnTo>
                  <a:pt x="2480512" y="1549615"/>
                </a:lnTo>
                <a:cubicBezTo>
                  <a:pt x="2492859" y="1565653"/>
                  <a:pt x="2503029" y="1583800"/>
                  <a:pt x="2510425" y="1603780"/>
                </a:cubicBezTo>
                <a:lnTo>
                  <a:pt x="3149664" y="3330709"/>
                </a:lnTo>
                <a:cubicBezTo>
                  <a:pt x="3189109" y="3437270"/>
                  <a:pt x="3134700" y="3555631"/>
                  <a:pt x="3028139" y="3595075"/>
                </a:cubicBezTo>
                <a:cubicBezTo>
                  <a:pt x="2921578" y="3634520"/>
                  <a:pt x="2803217" y="3580111"/>
                  <a:pt x="2763773" y="3473550"/>
                </a:cubicBezTo>
                <a:lnTo>
                  <a:pt x="2249963" y="2085472"/>
                </a:lnTo>
                <a:lnTo>
                  <a:pt x="2245896" y="2085472"/>
                </a:lnTo>
                <a:lnTo>
                  <a:pt x="2245896" y="2300353"/>
                </a:lnTo>
                <a:lnTo>
                  <a:pt x="2875547" y="4567990"/>
                </a:lnTo>
                <a:lnTo>
                  <a:pt x="2245896" y="4567990"/>
                </a:lnTo>
                <a:lnTo>
                  <a:pt x="2245896" y="6565232"/>
                </a:lnTo>
                <a:cubicBezTo>
                  <a:pt x="2245896" y="6733568"/>
                  <a:pt x="2109432" y="6870032"/>
                  <a:pt x="1941096" y="6870032"/>
                </a:cubicBezTo>
                <a:cubicBezTo>
                  <a:pt x="1772760" y="6870032"/>
                  <a:pt x="1636296" y="6733568"/>
                  <a:pt x="1636296" y="6565232"/>
                </a:cubicBezTo>
                <a:lnTo>
                  <a:pt x="1636296" y="4567990"/>
                </a:lnTo>
                <a:lnTo>
                  <a:pt x="1479884" y="4567990"/>
                </a:lnTo>
                <a:lnTo>
                  <a:pt x="1479884" y="6565232"/>
                </a:lnTo>
                <a:cubicBezTo>
                  <a:pt x="1479884" y="6733568"/>
                  <a:pt x="1343420" y="6870032"/>
                  <a:pt x="1175084" y="6870032"/>
                </a:cubicBezTo>
                <a:cubicBezTo>
                  <a:pt x="1006748" y="6870032"/>
                  <a:pt x="870284" y="6733568"/>
                  <a:pt x="870284" y="6565232"/>
                </a:cubicBezTo>
                <a:lnTo>
                  <a:pt x="870284" y="4567990"/>
                </a:lnTo>
                <a:lnTo>
                  <a:pt x="234355" y="4567990"/>
                </a:lnTo>
                <a:lnTo>
                  <a:pt x="870284" y="2277743"/>
                </a:lnTo>
                <a:lnTo>
                  <a:pt x="870284" y="2085472"/>
                </a:lnTo>
                <a:lnTo>
                  <a:pt x="852447" y="2085472"/>
                </a:lnTo>
                <a:lnTo>
                  <a:pt x="401393" y="3468390"/>
                </a:lnTo>
                <a:cubicBezTo>
                  <a:pt x="366159" y="3576416"/>
                  <a:pt x="250024" y="3635426"/>
                  <a:pt x="141998" y="3600192"/>
                </a:cubicBezTo>
                <a:cubicBezTo>
                  <a:pt x="33971" y="3564958"/>
                  <a:pt x="-25038" y="3448822"/>
                  <a:pt x="10196" y="3340796"/>
                </a:cubicBezTo>
                <a:lnTo>
                  <a:pt x="581198" y="1590120"/>
                </a:lnTo>
                <a:cubicBezTo>
                  <a:pt x="587805" y="1569865"/>
                  <a:pt x="597255" y="1551333"/>
                  <a:pt x="608963" y="1534823"/>
                </a:cubicBezTo>
                <a:lnTo>
                  <a:pt x="611319" y="1532361"/>
                </a:lnTo>
                <a:lnTo>
                  <a:pt x="622954" y="1494882"/>
                </a:lnTo>
                <a:cubicBezTo>
                  <a:pt x="687490" y="1342301"/>
                  <a:pt x="838573" y="1235240"/>
                  <a:pt x="1014662" y="1235240"/>
                </a:cubicBezTo>
                <a:close/>
                <a:moveTo>
                  <a:pt x="1532020" y="0"/>
                </a:moveTo>
                <a:cubicBezTo>
                  <a:pt x="1847651" y="0"/>
                  <a:pt x="2103520" y="255869"/>
                  <a:pt x="2103520" y="571500"/>
                </a:cubicBezTo>
                <a:cubicBezTo>
                  <a:pt x="2103520" y="887131"/>
                  <a:pt x="1847651" y="1143000"/>
                  <a:pt x="1532020" y="1143000"/>
                </a:cubicBezTo>
                <a:cubicBezTo>
                  <a:pt x="1216389" y="1143000"/>
                  <a:pt x="960520" y="887131"/>
                  <a:pt x="960520" y="571500"/>
                </a:cubicBezTo>
                <a:cubicBezTo>
                  <a:pt x="960520" y="255869"/>
                  <a:pt x="1216389" y="0"/>
                  <a:pt x="1532020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Callout 25"/>
          <p:cNvSpPr/>
          <p:nvPr/>
        </p:nvSpPr>
        <p:spPr>
          <a:xfrm>
            <a:off x="838200" y="1644882"/>
            <a:ext cx="4933993" cy="1619437"/>
          </a:xfrm>
          <a:prstGeom prst="wedgeEllipseCallout">
            <a:avLst>
              <a:gd name="adj1" fmla="val 6108"/>
              <a:gd name="adj2" fmla="val 11921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" b="0" i="0" u="none" strike="noStrike" cap="none" baseline="0">
                <a:effectLst/>
                <a:uFillTx/>
              </a:rPr>
              <a:t>¡Excelente! ¡Buena!</a:t>
            </a:r>
          </a:p>
        </p:txBody>
      </p:sp>
    </p:spTree>
    <p:extLst>
      <p:ext uri="{BB962C8B-B14F-4D97-AF65-F5344CB8AC3E}">
        <p14:creationId xmlns:p14="http://schemas.microsoft.com/office/powerpoint/2010/main" val="117273453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304800" y="708352"/>
            <a:ext cx="3702268" cy="11653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" sz="3000" b="1" i="0" u="none" strike="noStrike" cap="none" baseline="0">
                <a:solidFill>
                  <a:srgbClr val="0079A7"/>
                </a:solidFill>
                <a:effectLst/>
                <a:uFillTx/>
                <a:latin typeface="Segoe Print"/>
              </a:rPr>
              <a:t>Confianza en el gobierno</a:t>
            </a:r>
          </a:p>
        </p:txBody>
      </p:sp>
      <p:sp>
        <p:nvSpPr>
          <p:cNvPr id="4" name="Oval 3"/>
          <p:cNvSpPr/>
          <p:nvPr/>
        </p:nvSpPr>
        <p:spPr>
          <a:xfrm>
            <a:off x="3048000" y="4287423"/>
            <a:ext cx="3352800" cy="19943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22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Oportunidades para participar en asuntos de la comunidad</a:t>
            </a:r>
          </a:p>
        </p:txBody>
      </p:sp>
      <p:sp>
        <p:nvSpPr>
          <p:cNvPr id="5" name="Oval 4"/>
          <p:cNvSpPr/>
          <p:nvPr/>
        </p:nvSpPr>
        <p:spPr>
          <a:xfrm>
            <a:off x="5750632" y="5614441"/>
            <a:ext cx="1259768" cy="8986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2000" b="1" i="0" u="none" strike="noStrike" cap="none" baseline="0">
                <a:solidFill>
                  <a:srgbClr val="FFFFFF"/>
                </a:solidFill>
                <a:effectLst/>
                <a:uFillTx/>
                <a:latin typeface="Segoe Print"/>
              </a:rPr>
              <a:t>51 %</a:t>
            </a:r>
          </a:p>
        </p:txBody>
      </p:sp>
      <p:sp>
        <p:nvSpPr>
          <p:cNvPr id="6" name="Oval 5"/>
          <p:cNvSpPr/>
          <p:nvPr/>
        </p:nvSpPr>
        <p:spPr>
          <a:xfrm>
            <a:off x="633247" y="2038292"/>
            <a:ext cx="3373821" cy="194572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22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Confianza en que el gobierno haga lo correcto</a:t>
            </a:r>
          </a:p>
        </p:txBody>
      </p:sp>
      <p:sp>
        <p:nvSpPr>
          <p:cNvPr id="7" name="Oval 6"/>
          <p:cNvSpPr/>
          <p:nvPr/>
        </p:nvSpPr>
        <p:spPr>
          <a:xfrm>
            <a:off x="3090360" y="3434856"/>
            <a:ext cx="1329240" cy="8986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20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59 %</a:t>
            </a:r>
          </a:p>
        </p:txBody>
      </p:sp>
      <p:sp>
        <p:nvSpPr>
          <p:cNvPr id="12" name="Oval 11"/>
          <p:cNvSpPr/>
          <p:nvPr/>
        </p:nvSpPr>
        <p:spPr>
          <a:xfrm>
            <a:off x="5255491" y="2012481"/>
            <a:ext cx="3373821" cy="194572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22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La dirección en general</a:t>
            </a:r>
          </a:p>
        </p:txBody>
      </p:sp>
      <p:sp>
        <p:nvSpPr>
          <p:cNvPr id="13" name="Oval 12"/>
          <p:cNvSpPr/>
          <p:nvPr/>
        </p:nvSpPr>
        <p:spPr>
          <a:xfrm>
            <a:off x="7393192" y="3409045"/>
            <a:ext cx="1236120" cy="8986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2000" b="1" i="0" u="none" strike="noStrike" cap="none" baseline="0">
                <a:solidFill>
                  <a:srgbClr val="FFFFFF"/>
                </a:solidFill>
                <a:effectLst/>
                <a:uFillTx/>
                <a:latin typeface="Segoe Print"/>
              </a:rPr>
              <a:t>58 %</a:t>
            </a:r>
          </a:p>
        </p:txBody>
      </p:sp>
    </p:spTree>
    <p:extLst>
      <p:ext uri="{BB962C8B-B14F-4D97-AF65-F5344CB8AC3E}">
        <p14:creationId xmlns:p14="http://schemas.microsoft.com/office/powerpoint/2010/main" val="151411469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/>
          <p:nvPr/>
        </p:nvSpPr>
        <p:spPr>
          <a:xfrm>
            <a:off x="147567" y="1010856"/>
            <a:ext cx="2761864" cy="26327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es" sz="2200" b="0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Trata</a:t>
            </a:r>
            <a:r>
              <a:rPr lang="es" sz="2200" b="1" i="0" strike="noStrike" cap="none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Segoe Print"/>
              </a:rPr>
              <a:t> </a:t>
            </a:r>
            <a:r>
              <a:rPr lang="es" sz="2200" b="1" i="0" u="sng" strike="noStrike" cap="none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Segoe Print"/>
              </a:rPr>
              <a:t>a los residentes con equidad y respeto</a:t>
            </a:r>
          </a:p>
          <a:p>
            <a:pPr marL="114300" indent="0" algn="ctr">
              <a:buFont typeface="Arial" pitchFamily="34" charset="0"/>
              <a:buNone/>
            </a:pPr>
            <a:r>
              <a:rPr lang="es" b="0" i="0" u="none" strike="noStrike" cap="none" baseline="0" dirty="0">
                <a:effectLst/>
                <a:uFillTx/>
              </a:rPr>
              <a:t>58 %</a:t>
            </a:r>
          </a:p>
          <a:p>
            <a:pPr marL="114300" indent="0">
              <a:buFont typeface="Arial" pitchFamily="34" charset="0"/>
              <a:buNone/>
            </a:pPr>
            <a:endParaRPr lang="en-US" dirty="0"/>
          </a:p>
          <a:p>
            <a:pPr marL="11430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" y="76200"/>
            <a:ext cx="7620000" cy="1143000"/>
          </a:xfrm>
        </p:spPr>
        <p:txBody>
          <a:bodyPr/>
          <a:lstStyle/>
          <a:p>
            <a:r>
              <a:rPr lang="es" sz="4000" b="0" i="0" u="none" strike="noStrike" cap="none" baseline="0" dirty="0">
                <a:solidFill>
                  <a:srgbClr val="FFFFFF"/>
                </a:solidFill>
                <a:effectLst/>
                <a:uFillTx/>
                <a:latin typeface="Tw Cen MT"/>
              </a:rPr>
              <a:t>Desempeño del gobierno</a:t>
            </a:r>
          </a:p>
        </p:txBody>
      </p:sp>
      <p:sp>
        <p:nvSpPr>
          <p:cNvPr id="5" name="Content Placeholder 2"/>
          <p:cNvSpPr txBox="1"/>
          <p:nvPr/>
        </p:nvSpPr>
        <p:spPr>
          <a:xfrm>
            <a:off x="3048000" y="990600"/>
            <a:ext cx="5943600" cy="12253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es" sz="2100" b="1" i="0" u="sng" strike="noStrike" cap="none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Segoe Print"/>
              </a:rPr>
              <a:t>Actúa en el mejor interés</a:t>
            </a:r>
            <a:r>
              <a:rPr lang="es" sz="2100" b="1" i="0" strike="noStrike" cap="none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Segoe Print"/>
              </a:rPr>
              <a:t> </a:t>
            </a:r>
            <a:r>
              <a:rPr lang="es" sz="2100" b="0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de la comunidad </a:t>
            </a:r>
          </a:p>
          <a:p>
            <a:pPr marL="114300" indent="0" algn="ctr">
              <a:buFont typeface="Arial" pitchFamily="34" charset="0"/>
              <a:buNone/>
            </a:pPr>
            <a:r>
              <a:rPr lang="es" sz="2400" b="1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56 </a:t>
            </a:r>
            <a:r>
              <a:rPr lang="es" sz="2100" b="0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%</a:t>
            </a:r>
          </a:p>
          <a:p>
            <a:pPr marL="114300" indent="0">
              <a:buFont typeface="Arial" pitchFamily="34" charset="0"/>
              <a:buNone/>
            </a:pPr>
            <a:endParaRPr lang="en-US" dirty="0"/>
          </a:p>
          <a:p>
            <a:pPr marL="11430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027" name="Picture 3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0943" y="2796755"/>
            <a:ext cx="995112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organ.adams\AppData\Local\Microsoft\Windows\Temporary Internet Files\Content.IE5\DUYS1RIV\create-community[1]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2972" y="1347458"/>
            <a:ext cx="864834" cy="86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/>
          <p:nvPr/>
        </p:nvSpPr>
        <p:spPr>
          <a:xfrm>
            <a:off x="83279" y="3898279"/>
            <a:ext cx="2819400" cy="12814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ct val="0"/>
              </a:spcBef>
              <a:buFont typeface="Arial" pitchFamily="34" charset="0"/>
              <a:buNone/>
            </a:pPr>
            <a:r>
              <a:rPr lang="es" sz="2200" b="0" i="0" u="none" strike="noStrike" cap="none" baseline="0">
                <a:solidFill>
                  <a:srgbClr val="000000"/>
                </a:solidFill>
                <a:effectLst/>
                <a:uFillTx/>
                <a:latin typeface="Segoe Print"/>
              </a:rPr>
              <a:t>Es </a:t>
            </a:r>
            <a:r>
              <a:rPr lang="es" sz="2200" b="1" i="0" u="sng" strike="noStrike" cap="none" baseline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Segoe Print"/>
              </a:rPr>
              <a:t>honesto</a:t>
            </a:r>
          </a:p>
          <a:p>
            <a:pPr marL="114300" indent="0">
              <a:buFont typeface="Arial" pitchFamily="34" charset="0"/>
              <a:buNone/>
            </a:pPr>
            <a:r>
              <a:rPr lang="es" sz="2400" b="1" i="0" u="none" strike="noStrike" cap="none" baseline="0">
                <a:solidFill>
                  <a:srgbClr val="000000"/>
                </a:solidFill>
                <a:effectLst/>
                <a:uFillTx/>
                <a:latin typeface="Segoe Print"/>
              </a:rPr>
              <a:t>    55 </a:t>
            </a:r>
            <a:r>
              <a:rPr lang="es" sz="2200" b="0" i="0" u="none" strike="noStrike" cap="none" baseline="0">
                <a:solidFill>
                  <a:srgbClr val="000000"/>
                </a:solidFill>
                <a:effectLst/>
                <a:uFillTx/>
                <a:latin typeface="Segoe Print"/>
              </a:rPr>
              <a:t>%</a:t>
            </a:r>
          </a:p>
          <a:p>
            <a:pPr marL="114300" indent="0">
              <a:buFont typeface="Arial" pitchFamily="34" charset="0"/>
              <a:buNone/>
            </a:pPr>
            <a:endParaRPr lang="en-US"/>
          </a:p>
          <a:p>
            <a:pPr marL="114300" indent="0">
              <a:buFont typeface="Arial" pitchFamily="34" charset="0"/>
              <a:buNone/>
            </a:pPr>
            <a:endParaRPr lang="en-US"/>
          </a:p>
        </p:txBody>
      </p:sp>
      <p:pic>
        <p:nvPicPr>
          <p:cNvPr id="1030" name="Picture 6" descr="C:\Users\morgan.adams\AppData\Local\Microsoft\Windows\Temporary Internet Files\Content.IE5\GA6P31MQ\lincoln-butts[1]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4"/>
          <a:stretch>
            <a:fillRect/>
          </a:stretch>
        </p:blipFill>
        <p:spPr bwMode="auto">
          <a:xfrm>
            <a:off x="1910668" y="4246887"/>
            <a:ext cx="853442" cy="88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/>
          <p:nvPr/>
        </p:nvSpPr>
        <p:spPr>
          <a:xfrm>
            <a:off x="3047352" y="3898279"/>
            <a:ext cx="2260454" cy="26903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es" sz="2200" b="0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Es </a:t>
            </a:r>
            <a:r>
              <a:rPr lang="es" sz="2200" b="0" i="0" u="sng" strike="noStrike" cap="none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Segoe Print"/>
              </a:rPr>
              <a:t>abierto</a:t>
            </a:r>
            <a:r>
              <a:rPr lang="es" sz="2200" b="0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 y </a:t>
            </a:r>
            <a:r>
              <a:rPr lang="es" sz="2200" b="0" i="0" u="sng" strike="noStrike" cap="none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Segoe Print"/>
              </a:rPr>
              <a:t>transparente</a:t>
            </a:r>
          </a:p>
          <a:p>
            <a:pPr marL="114300" indent="0" algn="ctr">
              <a:buFont typeface="Arial" pitchFamily="34" charset="0"/>
              <a:buNone/>
            </a:pPr>
            <a:r>
              <a:rPr lang="es" sz="2400" b="1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45 </a:t>
            </a:r>
            <a:r>
              <a:rPr lang="es" sz="2200" b="0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%</a:t>
            </a:r>
          </a:p>
          <a:p>
            <a:pPr marL="114300" indent="0">
              <a:buFont typeface="Arial" pitchFamily="34" charset="0"/>
              <a:buNone/>
            </a:pPr>
            <a:endParaRPr lang="en-US" dirty="0"/>
          </a:p>
          <a:p>
            <a:pPr marL="11430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6" name="Content Placeholder 2"/>
          <p:cNvSpPr txBox="1"/>
          <p:nvPr/>
        </p:nvSpPr>
        <p:spPr>
          <a:xfrm>
            <a:off x="3047352" y="2335669"/>
            <a:ext cx="5944248" cy="13079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endParaRPr lang="en-US" dirty="0"/>
          </a:p>
          <a:p>
            <a:pPr marL="114300" indent="0" algn="ctr">
              <a:buFont typeface="Arial" pitchFamily="34" charset="0"/>
              <a:buNone/>
            </a:pPr>
            <a:r>
              <a:rPr lang="es" sz="2200" b="0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     Acoge la</a:t>
            </a:r>
            <a:br>
              <a:rPr lang="es" sz="2200" b="0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</a:br>
            <a:r>
              <a:rPr lang="es" sz="2200" b="0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 </a:t>
            </a:r>
            <a:r>
              <a:rPr lang="es" sz="2200" b="1" i="0" u="sng" strike="noStrike" cap="none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Segoe Print"/>
              </a:rPr>
              <a:t>participación ciudadana</a:t>
            </a:r>
          </a:p>
          <a:p>
            <a:pPr marL="114300" indent="0" algn="ctr">
              <a:buFont typeface="Arial" pitchFamily="34" charset="0"/>
              <a:buNone/>
            </a:pPr>
            <a:r>
              <a:rPr lang="es" sz="2400" b="1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49 </a:t>
            </a:r>
            <a:r>
              <a:rPr lang="es" sz="2200" b="0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%</a:t>
            </a:r>
          </a:p>
          <a:p>
            <a:pPr marL="114300" indent="0">
              <a:buFont typeface="Arial" pitchFamily="34" charset="0"/>
              <a:buNone/>
            </a:pPr>
            <a:endParaRPr lang="en-US" dirty="0"/>
          </a:p>
          <a:p>
            <a:pPr marL="11430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034" name="Picture 10" descr="C:\Users\morgan.adams\AppData\Local\Microsoft\Windows\Temporary Internet Files\Content.IE5\GA6P31MQ\citizenship[1].gif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0577" y="2513951"/>
            <a:ext cx="991249" cy="99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/>
          <p:nvPr/>
        </p:nvSpPr>
        <p:spPr>
          <a:xfrm>
            <a:off x="83279" y="5307183"/>
            <a:ext cx="2819400" cy="12814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ct val="0"/>
              </a:spcBef>
              <a:buFont typeface="Arial" pitchFamily="34" charset="0"/>
              <a:buNone/>
            </a:pPr>
            <a:r>
              <a:rPr lang="es" sz="2200" b="0" i="0" u="none" strike="noStrike" cap="none" baseline="0">
                <a:solidFill>
                  <a:srgbClr val="000000"/>
                </a:solidFill>
                <a:effectLst/>
                <a:uFillTx/>
                <a:latin typeface="Segoe Print"/>
              </a:rPr>
              <a:t>Es </a:t>
            </a:r>
            <a:r>
              <a:rPr lang="es" sz="2200" b="0" i="0" u="sng" strike="noStrike" cap="none" baseline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Segoe Print"/>
              </a:rPr>
              <a:t>receptivo</a:t>
            </a:r>
          </a:p>
          <a:p>
            <a:pPr marL="114300" indent="0">
              <a:buFont typeface="Arial" pitchFamily="34" charset="0"/>
              <a:buNone/>
            </a:pPr>
            <a:r>
              <a:rPr lang="es" sz="2400" b="1" i="0" u="none" strike="noStrike" cap="none" baseline="0">
                <a:solidFill>
                  <a:srgbClr val="000000"/>
                </a:solidFill>
                <a:effectLst/>
                <a:uFillTx/>
                <a:latin typeface="Segoe Print"/>
              </a:rPr>
              <a:t>    55 </a:t>
            </a:r>
            <a:r>
              <a:rPr lang="es" sz="2200" b="0" i="0" u="none" strike="noStrike" cap="none" baseline="0">
                <a:solidFill>
                  <a:srgbClr val="000000"/>
                </a:solidFill>
                <a:effectLst/>
                <a:uFillTx/>
                <a:latin typeface="Segoe Print"/>
              </a:rPr>
              <a:t>%</a:t>
            </a:r>
          </a:p>
          <a:p>
            <a:pPr marL="114300" indent="0">
              <a:buFont typeface="Arial" pitchFamily="34" charset="0"/>
              <a:buNone/>
            </a:pPr>
            <a:endParaRPr lang="en-US"/>
          </a:p>
          <a:p>
            <a:pPr marL="114300" indent="0">
              <a:buFont typeface="Arial" pitchFamily="34" charset="0"/>
              <a:buNone/>
            </a:pP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81799" y="6564868"/>
            <a:ext cx="2364562" cy="30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400" b="0" i="0" u="none" strike="noStrike" cap="none" baseline="0">
                <a:solidFill>
                  <a:srgbClr val="FFFFFF"/>
                </a:solidFill>
                <a:effectLst/>
                <a:uFillTx/>
                <a:latin typeface="Segoe Print"/>
              </a:rPr>
              <a:t>excelente o bueno</a:t>
            </a:r>
          </a:p>
        </p:txBody>
      </p:sp>
      <p:sp>
        <p:nvSpPr>
          <p:cNvPr id="26" name="Content Placeholder 2"/>
          <p:cNvSpPr txBox="1"/>
          <p:nvPr/>
        </p:nvSpPr>
        <p:spPr>
          <a:xfrm>
            <a:off x="5452479" y="3898279"/>
            <a:ext cx="3539121" cy="26903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es" sz="2200" b="0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Da a los residentes la oportunidad de </a:t>
            </a:r>
            <a:r>
              <a:rPr lang="es" sz="2200" b="0" i="0" u="sng" strike="noStrike" cap="none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Segoe Print"/>
              </a:rPr>
              <a:t>expresar sus puntos de vista</a:t>
            </a:r>
            <a:r>
              <a:rPr lang="es" sz="2200" b="0" i="0" strike="noStrike" cap="none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Segoe Print"/>
              </a:rPr>
              <a:t> </a:t>
            </a:r>
            <a:r>
              <a:rPr lang="es" sz="2200" b="0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antes de tomar decisiones</a:t>
            </a:r>
          </a:p>
          <a:p>
            <a:pPr marL="114300" indent="0" algn="ctr">
              <a:buFont typeface="Arial" pitchFamily="34" charset="0"/>
              <a:buNone/>
            </a:pPr>
            <a:r>
              <a:rPr lang="es" sz="2400" b="1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     43</a:t>
            </a:r>
            <a:r>
              <a:rPr lang="es" sz="2200" b="0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%</a:t>
            </a:r>
          </a:p>
          <a:p>
            <a:pPr marL="114300" indent="0">
              <a:buFont typeface="Arial" pitchFamily="34" charset="0"/>
              <a:buNone/>
            </a:pPr>
            <a:endParaRPr lang="en-US" dirty="0"/>
          </a:p>
          <a:p>
            <a:pPr marL="11430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659395"/>
            <a:ext cx="875652" cy="875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845" y="5410200"/>
            <a:ext cx="1021086" cy="9014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05" y="5307183"/>
            <a:ext cx="1275242" cy="92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9569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flipV="1">
            <a:off x="1637013" y="2101610"/>
            <a:ext cx="1543050" cy="71779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83659223"/>
              </p:ext>
            </p:extLst>
          </p:nvPr>
        </p:nvGraphicFramePr>
        <p:xfrm>
          <a:off x="-59530" y="2570582"/>
          <a:ext cx="3730764" cy="307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11500" y="3810000"/>
            <a:ext cx="1220419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2800" b="1" i="0" u="none" strike="noStrike" cap="none" baseline="0" dirty="0">
                <a:solidFill>
                  <a:srgbClr val="04617B"/>
                </a:solidFill>
                <a:effectLst/>
                <a:uFillTx/>
                <a:latin typeface="Tahoma"/>
              </a:rPr>
              <a:t>56 %</a:t>
            </a:r>
          </a:p>
        </p:txBody>
      </p:sp>
      <p:grpSp>
        <p:nvGrpSpPr>
          <p:cNvPr id="11" name="Group 40"/>
          <p:cNvGrpSpPr/>
          <p:nvPr/>
        </p:nvGrpSpPr>
        <p:grpSpPr>
          <a:xfrm>
            <a:off x="253528" y="1733594"/>
            <a:ext cx="3692062" cy="830997"/>
            <a:chOff x="228600" y="423784"/>
            <a:chExt cx="4114800" cy="166201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28600" y="1254790"/>
              <a:ext cx="4114800" cy="0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-109392" y="430998"/>
              <a:ext cx="4726145" cy="164758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s" sz="2400" b="1" i="0" u="none" strike="noStrike" cap="none" baseline="0">
                  <a:solidFill>
                    <a:srgbClr val="7030A0"/>
                  </a:solidFill>
                  <a:effectLst/>
                  <a:uFillTx/>
                  <a:latin typeface="Segoe Print"/>
                </a:rPr>
                <a:t>Contacto con</a:t>
              </a:r>
            </a:p>
            <a:p>
              <a:pPr algn="ctr"/>
              <a:r>
                <a:rPr lang="es" sz="2400" b="1" i="0" u="none" strike="noStrike" cap="none" baseline="0">
                  <a:solidFill>
                    <a:srgbClr val="7030A0"/>
                  </a:solidFill>
                  <a:effectLst/>
                  <a:uFillTx/>
                  <a:latin typeface="Segoe Print"/>
                </a:rPr>
                <a:t> un empleado del condado</a:t>
              </a:r>
            </a:p>
          </p:txBody>
        </p:sp>
      </p:grpSp>
      <p:grpSp>
        <p:nvGrpSpPr>
          <p:cNvPr id="20" name="Group 40"/>
          <p:cNvGrpSpPr/>
          <p:nvPr/>
        </p:nvGrpSpPr>
        <p:grpSpPr>
          <a:xfrm>
            <a:off x="4907296" y="1317942"/>
            <a:ext cx="3794235" cy="523220"/>
            <a:chOff x="228600" y="993181"/>
            <a:chExt cx="4114800" cy="52322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28600" y="1254790"/>
              <a:ext cx="4114800" cy="0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16367" y="995452"/>
              <a:ext cx="2858093" cy="5186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s" sz="2800" b="1" i="0" u="none" strike="noStrike" cap="none" baseline="0">
                  <a:solidFill>
                    <a:srgbClr val="0079A7"/>
                  </a:solidFill>
                  <a:effectLst/>
                  <a:uFillTx/>
                  <a:latin typeface="Segoe Print"/>
                </a:rPr>
                <a:t>Desempeño</a:t>
              </a:r>
            </a:p>
          </p:txBody>
        </p:sp>
      </p:grpSp>
      <p:cxnSp>
        <p:nvCxnSpPr>
          <p:cNvPr id="23" name="Elbow Connector 22"/>
          <p:cNvCxnSpPr>
            <a:stCxn id="25" idx="2"/>
          </p:cNvCxnSpPr>
          <p:nvPr/>
        </p:nvCxnSpPr>
        <p:spPr>
          <a:xfrm rot="10800000" flipV="1">
            <a:off x="4419600" y="2286643"/>
            <a:ext cx="771242" cy="1803605"/>
          </a:xfrm>
          <a:prstGeom prst="bentConnector2">
            <a:avLst/>
          </a:prstGeom>
          <a:ln w="25400">
            <a:solidFill>
              <a:schemeClr val="accent6">
                <a:lumMod val="75000"/>
              </a:schemeClr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190842" y="1929163"/>
            <a:ext cx="856594" cy="71496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" sz="2000" b="0" i="0" u="none" strike="noStrike" cap="none" baseline="0" dirty="0">
                <a:solidFill>
                  <a:srgbClr val="FFFFFF"/>
                </a:solidFill>
                <a:effectLst/>
                <a:uFillTx/>
                <a:latin typeface="Tahoma"/>
              </a:rPr>
              <a:t>84 %</a:t>
            </a:r>
          </a:p>
        </p:txBody>
      </p:sp>
      <p:sp>
        <p:nvSpPr>
          <p:cNvPr id="28" name="Oval 27"/>
          <p:cNvSpPr/>
          <p:nvPr/>
        </p:nvSpPr>
        <p:spPr>
          <a:xfrm>
            <a:off x="5190842" y="2968676"/>
            <a:ext cx="856594" cy="71496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" sz="2000" b="0" i="0" u="none" strike="noStrike" cap="none" baseline="0">
                <a:solidFill>
                  <a:srgbClr val="FFFFFF"/>
                </a:solidFill>
                <a:effectLst/>
                <a:uFillTx/>
                <a:latin typeface="Tahoma"/>
              </a:rPr>
              <a:t>84 %</a:t>
            </a:r>
          </a:p>
        </p:txBody>
      </p:sp>
      <p:sp>
        <p:nvSpPr>
          <p:cNvPr id="29" name="Oval 28"/>
          <p:cNvSpPr/>
          <p:nvPr/>
        </p:nvSpPr>
        <p:spPr>
          <a:xfrm>
            <a:off x="5186899" y="3974146"/>
            <a:ext cx="856594" cy="71496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" sz="2000" b="0" i="0" u="none" strike="noStrike" cap="none" baseline="0">
                <a:solidFill>
                  <a:srgbClr val="FFFFFF"/>
                </a:solidFill>
                <a:effectLst/>
                <a:uFillTx/>
                <a:latin typeface="Tahoma"/>
              </a:rPr>
              <a:t>82 %</a:t>
            </a:r>
          </a:p>
        </p:txBody>
      </p:sp>
      <p:sp>
        <p:nvSpPr>
          <p:cNvPr id="30" name="Oval 29"/>
          <p:cNvSpPr/>
          <p:nvPr/>
        </p:nvSpPr>
        <p:spPr>
          <a:xfrm>
            <a:off x="5191381" y="4977959"/>
            <a:ext cx="856594" cy="71496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" sz="2000" b="0" i="0" u="none" strike="noStrike" cap="none" baseline="0">
                <a:solidFill>
                  <a:srgbClr val="FFFFFF"/>
                </a:solidFill>
                <a:effectLst/>
                <a:uFillTx/>
                <a:latin typeface="Tahoma"/>
              </a:rPr>
              <a:t>81 %</a:t>
            </a:r>
          </a:p>
        </p:txBody>
      </p:sp>
      <p:cxnSp>
        <p:nvCxnSpPr>
          <p:cNvPr id="33" name="Elbow Connector 32"/>
          <p:cNvCxnSpPr>
            <a:endCxn id="9" idx="3"/>
          </p:cNvCxnSpPr>
          <p:nvPr/>
        </p:nvCxnSpPr>
        <p:spPr>
          <a:xfrm rot="10800000" flipV="1">
            <a:off x="3671234" y="3378450"/>
            <a:ext cx="1536278" cy="732125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6">
                <a:lumMod val="75000"/>
              </a:schemeClr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endCxn id="9" idx="3"/>
          </p:cNvCxnSpPr>
          <p:nvPr/>
        </p:nvCxnSpPr>
        <p:spPr>
          <a:xfrm rot="10800000">
            <a:off x="3671234" y="4110576"/>
            <a:ext cx="1524000" cy="22343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6">
                <a:lumMod val="75000"/>
              </a:schemeClr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"/>
          <p:cNvSpPr txBox="1"/>
          <p:nvPr/>
        </p:nvSpPr>
        <p:spPr>
          <a:xfrm>
            <a:off x="6119693" y="2039858"/>
            <a:ext cx="2364562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" sz="2400" b="0" i="0" u="none" strike="noStrike" cap="none" baseline="0">
                <a:solidFill>
                  <a:srgbClr val="000000"/>
                </a:solidFill>
                <a:effectLst/>
                <a:uFillTx/>
                <a:latin typeface="Tahoma"/>
              </a:rPr>
              <a:t>Conocimiento</a:t>
            </a:r>
          </a:p>
        </p:txBody>
      </p:sp>
      <p:sp>
        <p:nvSpPr>
          <p:cNvPr id="46" name="TextBox 1"/>
          <p:cNvSpPr txBox="1"/>
          <p:nvPr/>
        </p:nvSpPr>
        <p:spPr>
          <a:xfrm>
            <a:off x="6119694" y="3097121"/>
            <a:ext cx="2642475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" sz="2400" b="0" i="0" u="none" strike="noStrike" cap="none" baseline="0">
                <a:solidFill>
                  <a:srgbClr val="000000"/>
                </a:solidFill>
                <a:effectLst/>
                <a:uFillTx/>
                <a:latin typeface="Tahoma"/>
              </a:rPr>
              <a:t>Cortesía</a:t>
            </a:r>
          </a:p>
        </p:txBody>
      </p:sp>
      <p:sp>
        <p:nvSpPr>
          <p:cNvPr id="47" name="TextBox 1"/>
          <p:cNvSpPr txBox="1"/>
          <p:nvPr/>
        </p:nvSpPr>
        <p:spPr>
          <a:xfrm>
            <a:off x="6094032" y="4109682"/>
            <a:ext cx="2364562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" sz="2400" b="0" i="0" u="none" strike="noStrike" cap="none" baseline="0">
                <a:solidFill>
                  <a:srgbClr val="000000"/>
                </a:solidFill>
                <a:effectLst/>
                <a:uFillTx/>
                <a:latin typeface="Tahoma"/>
              </a:rPr>
              <a:t>Receptividad</a:t>
            </a:r>
          </a:p>
        </p:txBody>
      </p:sp>
      <p:sp>
        <p:nvSpPr>
          <p:cNvPr id="48" name="TextBox 1"/>
          <p:cNvSpPr txBox="1"/>
          <p:nvPr/>
        </p:nvSpPr>
        <p:spPr>
          <a:xfrm>
            <a:off x="6094032" y="5115152"/>
            <a:ext cx="2364562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" sz="2400" b="0" i="0" u="none" strike="noStrike" cap="none" baseline="0">
                <a:solidFill>
                  <a:srgbClr val="000000"/>
                </a:solidFill>
                <a:effectLst/>
                <a:uFillTx/>
                <a:latin typeface="Tahoma"/>
              </a:rPr>
              <a:t>Respeto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s" sz="4000" b="0" i="0" u="none" strike="noStrike" cap="none" baseline="0">
                <a:solidFill>
                  <a:srgbClr val="04617B"/>
                </a:solidFill>
                <a:effectLst/>
                <a:uFillTx/>
                <a:latin typeface="Tw Cen MT"/>
              </a:rPr>
              <a:t>Desempeño de los empleados del condado</a:t>
            </a:r>
          </a:p>
        </p:txBody>
      </p:sp>
      <p:cxnSp>
        <p:nvCxnSpPr>
          <p:cNvPr id="49" name="Elbow Connector 48"/>
          <p:cNvCxnSpPr>
            <a:stCxn id="30" idx="2"/>
          </p:cNvCxnSpPr>
          <p:nvPr/>
        </p:nvCxnSpPr>
        <p:spPr>
          <a:xfrm rot="10800000">
            <a:off x="4419601" y="3656572"/>
            <a:ext cx="771781" cy="1678868"/>
          </a:xfrm>
          <a:prstGeom prst="bentConnector2">
            <a:avLst/>
          </a:prstGeom>
          <a:ln w="25400">
            <a:solidFill>
              <a:schemeClr val="accent6">
                <a:lumMod val="75000"/>
              </a:schemeClr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191381" y="5956584"/>
            <a:ext cx="856594" cy="71496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" sz="2000" b="0" i="0" u="none" strike="noStrike" cap="none" baseline="0">
                <a:solidFill>
                  <a:srgbClr val="FFFFFF"/>
                </a:solidFill>
                <a:effectLst/>
                <a:uFillTx/>
                <a:latin typeface="Tahoma"/>
              </a:rPr>
              <a:t>76 %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6111960" y="6083231"/>
            <a:ext cx="310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" sz="2400" b="0" i="0" u="none" strike="noStrike" cap="none" baseline="0" dirty="0">
                <a:solidFill>
                  <a:srgbClr val="000000"/>
                </a:solidFill>
                <a:effectLst/>
                <a:uFillTx/>
                <a:latin typeface="Tahoma"/>
              </a:rPr>
              <a:t>Impresión en general</a:t>
            </a:r>
          </a:p>
        </p:txBody>
      </p:sp>
      <p:cxnSp>
        <p:nvCxnSpPr>
          <p:cNvPr id="31" name="Elbow Connector 30"/>
          <p:cNvCxnSpPr>
            <a:stCxn id="24" idx="2"/>
          </p:cNvCxnSpPr>
          <p:nvPr/>
        </p:nvCxnSpPr>
        <p:spPr>
          <a:xfrm rot="10800000">
            <a:off x="4419601" y="4670635"/>
            <a:ext cx="771780" cy="1643430"/>
          </a:xfrm>
          <a:prstGeom prst="bentConnector2">
            <a:avLst/>
          </a:prstGeom>
          <a:ln w="25400">
            <a:solidFill>
              <a:schemeClr val="accent6">
                <a:lumMod val="75000"/>
              </a:schemeClr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96071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6477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990600"/>
          </a:xfrm>
          <a:solidFill>
            <a:schemeClr val="bg1"/>
          </a:solidFill>
        </p:spPr>
        <p:txBody>
          <a:bodyPr/>
          <a:lstStyle/>
          <a:p>
            <a:r>
              <a:rPr lang="es" sz="4000" b="0" i="0" u="none" strike="noStrike" cap="none" baseline="0">
                <a:solidFill>
                  <a:srgbClr val="04617B"/>
                </a:solidFill>
                <a:effectLst/>
                <a:uFillTx/>
                <a:latin typeface="Tw Cen MT"/>
              </a:rPr>
              <a:t>Calidad de vida</a:t>
            </a:r>
          </a:p>
        </p:txBody>
      </p:sp>
    </p:spTree>
    <p:extLst>
      <p:ext uri="{BB962C8B-B14F-4D97-AF65-F5344CB8AC3E}">
        <p14:creationId xmlns:p14="http://schemas.microsoft.com/office/powerpoint/2010/main" val="158995784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200400"/>
            <a:ext cx="8842780" cy="115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3400" b="1" i="0" u="none" strike="noStrike" cap="none" baseline="0" dirty="0">
                <a:solidFill>
                  <a:srgbClr val="000000"/>
                </a:solidFill>
                <a:effectLst/>
                <a:uFillTx/>
                <a:latin typeface="Tw Cen MT"/>
              </a:rPr>
              <a:t>Muchos residentes están </a:t>
            </a:r>
            <a:r>
              <a:rPr lang="es" sz="3400" b="1" i="0" u="sng" strike="noStrike" cap="none" baseline="0" dirty="0">
                <a:solidFill>
                  <a:srgbClr val="04617B"/>
                </a:solidFill>
                <a:effectLst/>
                <a:uFill>
                  <a:solidFill>
                    <a:srgbClr val="04617B"/>
                  </a:solidFill>
                </a:uFill>
                <a:latin typeface="Segoe Print"/>
              </a:rPr>
              <a:t>complacidos</a:t>
            </a:r>
          </a:p>
          <a:p>
            <a:r>
              <a:rPr lang="es" sz="3600" b="1" i="0" u="none" strike="noStrike" cap="none" baseline="0" dirty="0">
                <a:solidFill>
                  <a:srgbClr val="000000"/>
                </a:solidFill>
                <a:effectLst/>
                <a:uFillTx/>
                <a:latin typeface="Tw Cen MT"/>
              </a:rPr>
              <a:t>con su calidad de vida.</a:t>
            </a:r>
          </a:p>
        </p:txBody>
      </p:sp>
    </p:spTree>
    <p:extLst>
      <p:ext uri="{BB962C8B-B14F-4D97-AF65-F5344CB8AC3E}">
        <p14:creationId xmlns:p14="http://schemas.microsoft.com/office/powerpoint/2010/main" val="32516579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52600" y="222250"/>
            <a:ext cx="7620000" cy="868362"/>
          </a:xfrm>
        </p:spPr>
        <p:txBody>
          <a:bodyPr/>
          <a:lstStyle/>
          <a:p>
            <a:pPr algn="ctr"/>
            <a:r>
              <a:rPr lang="es" sz="4000" b="0" i="0" u="none" strike="noStrike" cap="none" baseline="0" dirty="0">
                <a:solidFill>
                  <a:srgbClr val="04617B"/>
                </a:solidFill>
                <a:effectLst/>
                <a:uFillTx/>
                <a:latin typeface="Tw Cen MT"/>
              </a:rPr>
              <a:t>Métodos de la encuesta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074763"/>
              </p:ext>
            </p:extLst>
          </p:nvPr>
        </p:nvGraphicFramePr>
        <p:xfrm>
          <a:off x="-609600" y="533400"/>
          <a:ext cx="9753600" cy="5571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990600"/>
            <a:ext cx="3505200" cy="1969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91441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597427"/>
            <a:ext cx="9153144" cy="115939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s" sz="3500" b="1" i="0" u="none" strike="noStrike" cap="none" baseline="0"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FillTx/>
                <a:latin typeface="Segoe Print"/>
              </a:rPr>
              <a:t>La calidad de vida en general en el condado de Adams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55332"/>
              </p:ext>
            </p:extLst>
          </p:nvPr>
        </p:nvGraphicFramePr>
        <p:xfrm>
          <a:off x="685800" y="1981200"/>
          <a:ext cx="8001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Oval 11"/>
          <p:cNvSpPr/>
          <p:nvPr/>
        </p:nvSpPr>
        <p:spPr>
          <a:xfrm>
            <a:off x="17526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5115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724400" y="380321"/>
            <a:ext cx="778006" cy="1602398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493472" y="380320"/>
            <a:ext cx="778006" cy="1602398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-381000"/>
            <a:ext cx="4463716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700" b="1" spc="600">
                <a:solidFill>
                  <a:schemeClr val="bg1"/>
                </a:solidFill>
                <a:latin typeface="+mj-lt"/>
              </a:rPr>
              <a:t>4 5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1203" y="2078667"/>
            <a:ext cx="9381973" cy="94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s" sz="2800" b="1" i="0" u="sng" strike="noStrike" cap="none" baseline="0" dirty="0">
                <a:solidFill>
                  <a:srgbClr val="4FCEFF"/>
                </a:solidFill>
                <a:effectLst/>
                <a:uFill>
                  <a:solidFill>
                    <a:srgbClr val="4FCEFF"/>
                  </a:solidFill>
                </a:uFill>
                <a:latin typeface="Segoe Print"/>
              </a:rPr>
              <a:t>El condado de Adams</a:t>
            </a:r>
            <a:r>
              <a:rPr lang="es" sz="28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 </a:t>
            </a:r>
            <a:r>
              <a:rPr lang="es" sz="2800" b="0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como </a:t>
            </a:r>
            <a:r>
              <a:rPr lang="es" sz="28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lugar para vivir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" sz="2800" b="1" i="0" u="sng" strike="noStrike" cap="none" baseline="0" dirty="0">
                <a:solidFill>
                  <a:srgbClr val="4FCEFF"/>
                </a:solidFill>
                <a:effectLst/>
                <a:uFill>
                  <a:solidFill>
                    <a:srgbClr val="4FCEFF"/>
                  </a:solidFill>
                </a:uFill>
                <a:latin typeface="Segoe Print"/>
              </a:rPr>
              <a:t>Vecindarios</a:t>
            </a:r>
            <a:r>
              <a:rPr lang="es" sz="2800" b="1" i="0" u="none" strike="noStrike" cap="none" baseline="0" dirty="0">
                <a:solidFill>
                  <a:srgbClr val="4FCEFF"/>
                </a:solidFill>
                <a:effectLst/>
                <a:uFillTx/>
                <a:latin typeface="Segoe Print"/>
              </a:rPr>
              <a:t> </a:t>
            </a:r>
            <a:r>
              <a:rPr lang="es" sz="28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como lugares para vivir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28442" y="598487"/>
            <a:ext cx="940154" cy="823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4800" b="0" i="0" u="none" strike="noStrike" cap="none" baseline="0">
                <a:solidFill>
                  <a:srgbClr val="FFFFFF"/>
                </a:solidFill>
                <a:effectLst/>
                <a:uFillTx/>
                <a:latin typeface="Segoe Print"/>
              </a:rPr>
              <a:t>de</a:t>
            </a:r>
          </a:p>
        </p:txBody>
      </p:sp>
      <p:sp>
        <p:nvSpPr>
          <p:cNvPr id="13" name="Freeform 12"/>
          <p:cNvSpPr>
            <a:spLocks noChangeAspect="1"/>
          </p:cNvSpPr>
          <p:nvPr/>
        </p:nvSpPr>
        <p:spPr>
          <a:xfrm>
            <a:off x="5610312" y="397876"/>
            <a:ext cx="786829" cy="1584842"/>
          </a:xfrm>
          <a:custGeom>
            <a:avLst/>
            <a:gdLst>
              <a:gd name="connsiteX0" fmla="*/ 1014662 w 3162514"/>
              <a:gd name="connsiteY0" fmla="*/ 1235240 h 6870032"/>
              <a:gd name="connsiteX1" fmla="*/ 2069431 w 3162514"/>
              <a:gd name="connsiteY1" fmla="*/ 1235240 h 6870032"/>
              <a:gd name="connsiteX2" fmla="*/ 2461139 w 3162514"/>
              <a:gd name="connsiteY2" fmla="*/ 1494882 h 6870032"/>
              <a:gd name="connsiteX3" fmla="*/ 2477108 w 3162514"/>
              <a:gd name="connsiteY3" fmla="*/ 1546326 h 6870032"/>
              <a:gd name="connsiteX4" fmla="*/ 2480512 w 3162514"/>
              <a:gd name="connsiteY4" fmla="*/ 1549615 h 6870032"/>
              <a:gd name="connsiteX5" fmla="*/ 2510425 w 3162514"/>
              <a:gd name="connsiteY5" fmla="*/ 1603780 h 6870032"/>
              <a:gd name="connsiteX6" fmla="*/ 3149664 w 3162514"/>
              <a:gd name="connsiteY6" fmla="*/ 3330709 h 6870032"/>
              <a:gd name="connsiteX7" fmla="*/ 3028139 w 3162514"/>
              <a:gd name="connsiteY7" fmla="*/ 3595075 h 6870032"/>
              <a:gd name="connsiteX8" fmla="*/ 2763773 w 3162514"/>
              <a:gd name="connsiteY8" fmla="*/ 3473550 h 6870032"/>
              <a:gd name="connsiteX9" fmla="*/ 2249963 w 3162514"/>
              <a:gd name="connsiteY9" fmla="*/ 2085472 h 6870032"/>
              <a:gd name="connsiteX10" fmla="*/ 2245896 w 3162514"/>
              <a:gd name="connsiteY10" fmla="*/ 2085472 h 6870032"/>
              <a:gd name="connsiteX11" fmla="*/ 2245896 w 3162514"/>
              <a:gd name="connsiteY11" fmla="*/ 2300353 h 6870032"/>
              <a:gd name="connsiteX12" fmla="*/ 2875547 w 3162514"/>
              <a:gd name="connsiteY12" fmla="*/ 4567990 h 6870032"/>
              <a:gd name="connsiteX13" fmla="*/ 2245896 w 3162514"/>
              <a:gd name="connsiteY13" fmla="*/ 4567990 h 6870032"/>
              <a:gd name="connsiteX14" fmla="*/ 2245896 w 3162514"/>
              <a:gd name="connsiteY14" fmla="*/ 6565232 h 6870032"/>
              <a:gd name="connsiteX15" fmla="*/ 1941096 w 3162514"/>
              <a:gd name="connsiteY15" fmla="*/ 6870032 h 6870032"/>
              <a:gd name="connsiteX16" fmla="*/ 1636296 w 3162514"/>
              <a:gd name="connsiteY16" fmla="*/ 6565232 h 6870032"/>
              <a:gd name="connsiteX17" fmla="*/ 1636296 w 3162514"/>
              <a:gd name="connsiteY17" fmla="*/ 4567990 h 6870032"/>
              <a:gd name="connsiteX18" fmla="*/ 1479884 w 3162514"/>
              <a:gd name="connsiteY18" fmla="*/ 4567990 h 6870032"/>
              <a:gd name="connsiteX19" fmla="*/ 1479884 w 3162514"/>
              <a:gd name="connsiteY19" fmla="*/ 6565232 h 6870032"/>
              <a:gd name="connsiteX20" fmla="*/ 1175084 w 3162514"/>
              <a:gd name="connsiteY20" fmla="*/ 6870032 h 6870032"/>
              <a:gd name="connsiteX21" fmla="*/ 870284 w 3162514"/>
              <a:gd name="connsiteY21" fmla="*/ 6565232 h 6870032"/>
              <a:gd name="connsiteX22" fmla="*/ 870284 w 3162514"/>
              <a:gd name="connsiteY22" fmla="*/ 4567990 h 6870032"/>
              <a:gd name="connsiteX23" fmla="*/ 234355 w 3162514"/>
              <a:gd name="connsiteY23" fmla="*/ 4567990 h 6870032"/>
              <a:gd name="connsiteX24" fmla="*/ 870284 w 3162514"/>
              <a:gd name="connsiteY24" fmla="*/ 2277743 h 6870032"/>
              <a:gd name="connsiteX25" fmla="*/ 870284 w 3162514"/>
              <a:gd name="connsiteY25" fmla="*/ 2085472 h 6870032"/>
              <a:gd name="connsiteX26" fmla="*/ 852447 w 3162514"/>
              <a:gd name="connsiteY26" fmla="*/ 2085472 h 6870032"/>
              <a:gd name="connsiteX27" fmla="*/ 401393 w 3162514"/>
              <a:gd name="connsiteY27" fmla="*/ 3468390 h 6870032"/>
              <a:gd name="connsiteX28" fmla="*/ 141998 w 3162514"/>
              <a:gd name="connsiteY28" fmla="*/ 3600192 h 6870032"/>
              <a:gd name="connsiteX29" fmla="*/ 10196 w 3162514"/>
              <a:gd name="connsiteY29" fmla="*/ 3340796 h 6870032"/>
              <a:gd name="connsiteX30" fmla="*/ 581198 w 3162514"/>
              <a:gd name="connsiteY30" fmla="*/ 1590120 h 6870032"/>
              <a:gd name="connsiteX31" fmla="*/ 608963 w 3162514"/>
              <a:gd name="connsiteY31" fmla="*/ 1534823 h 6870032"/>
              <a:gd name="connsiteX32" fmla="*/ 611319 w 3162514"/>
              <a:gd name="connsiteY32" fmla="*/ 1532361 h 6870032"/>
              <a:gd name="connsiteX33" fmla="*/ 622954 w 3162514"/>
              <a:gd name="connsiteY33" fmla="*/ 1494882 h 6870032"/>
              <a:gd name="connsiteX34" fmla="*/ 1014662 w 3162514"/>
              <a:gd name="connsiteY34" fmla="*/ 1235240 h 6870032"/>
              <a:gd name="connsiteX35" fmla="*/ 1532020 w 3162514"/>
              <a:gd name="connsiteY35" fmla="*/ 0 h 6870032"/>
              <a:gd name="connsiteX36" fmla="*/ 2103520 w 3162514"/>
              <a:gd name="connsiteY36" fmla="*/ 571500 h 6870032"/>
              <a:gd name="connsiteX37" fmla="*/ 1532020 w 3162514"/>
              <a:gd name="connsiteY37" fmla="*/ 1143000 h 6870032"/>
              <a:gd name="connsiteX38" fmla="*/ 960520 w 3162514"/>
              <a:gd name="connsiteY38" fmla="*/ 571500 h 6870032"/>
              <a:gd name="connsiteX39" fmla="*/ 1532020 w 3162514"/>
              <a:gd name="connsiteY39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2514" h="6870032">
                <a:moveTo>
                  <a:pt x="1014662" y="1235240"/>
                </a:moveTo>
                <a:lnTo>
                  <a:pt x="2069431" y="1235240"/>
                </a:lnTo>
                <a:cubicBezTo>
                  <a:pt x="2245520" y="1235240"/>
                  <a:pt x="2396603" y="1342301"/>
                  <a:pt x="2461139" y="1494882"/>
                </a:cubicBezTo>
                <a:lnTo>
                  <a:pt x="2477108" y="1546326"/>
                </a:lnTo>
                <a:lnTo>
                  <a:pt x="2480512" y="1549615"/>
                </a:lnTo>
                <a:cubicBezTo>
                  <a:pt x="2492859" y="1565653"/>
                  <a:pt x="2503029" y="1583800"/>
                  <a:pt x="2510425" y="1603780"/>
                </a:cubicBezTo>
                <a:lnTo>
                  <a:pt x="3149664" y="3330709"/>
                </a:lnTo>
                <a:cubicBezTo>
                  <a:pt x="3189109" y="3437270"/>
                  <a:pt x="3134700" y="3555631"/>
                  <a:pt x="3028139" y="3595075"/>
                </a:cubicBezTo>
                <a:cubicBezTo>
                  <a:pt x="2921578" y="3634520"/>
                  <a:pt x="2803217" y="3580111"/>
                  <a:pt x="2763773" y="3473550"/>
                </a:cubicBezTo>
                <a:lnTo>
                  <a:pt x="2249963" y="2085472"/>
                </a:lnTo>
                <a:lnTo>
                  <a:pt x="2245896" y="2085472"/>
                </a:lnTo>
                <a:lnTo>
                  <a:pt x="2245896" y="2300353"/>
                </a:lnTo>
                <a:lnTo>
                  <a:pt x="2875547" y="4567990"/>
                </a:lnTo>
                <a:lnTo>
                  <a:pt x="2245896" y="4567990"/>
                </a:lnTo>
                <a:lnTo>
                  <a:pt x="2245896" y="6565232"/>
                </a:lnTo>
                <a:cubicBezTo>
                  <a:pt x="2245896" y="6733568"/>
                  <a:pt x="2109432" y="6870032"/>
                  <a:pt x="1941096" y="6870032"/>
                </a:cubicBezTo>
                <a:cubicBezTo>
                  <a:pt x="1772760" y="6870032"/>
                  <a:pt x="1636296" y="6733568"/>
                  <a:pt x="1636296" y="6565232"/>
                </a:cubicBezTo>
                <a:lnTo>
                  <a:pt x="1636296" y="4567990"/>
                </a:lnTo>
                <a:lnTo>
                  <a:pt x="1479884" y="4567990"/>
                </a:lnTo>
                <a:lnTo>
                  <a:pt x="1479884" y="6565232"/>
                </a:lnTo>
                <a:cubicBezTo>
                  <a:pt x="1479884" y="6733568"/>
                  <a:pt x="1343420" y="6870032"/>
                  <a:pt x="1175084" y="6870032"/>
                </a:cubicBezTo>
                <a:cubicBezTo>
                  <a:pt x="1006748" y="6870032"/>
                  <a:pt x="870284" y="6733568"/>
                  <a:pt x="870284" y="6565232"/>
                </a:cubicBezTo>
                <a:lnTo>
                  <a:pt x="870284" y="4567990"/>
                </a:lnTo>
                <a:lnTo>
                  <a:pt x="234355" y="4567990"/>
                </a:lnTo>
                <a:lnTo>
                  <a:pt x="870284" y="2277743"/>
                </a:lnTo>
                <a:lnTo>
                  <a:pt x="870284" y="2085472"/>
                </a:lnTo>
                <a:lnTo>
                  <a:pt x="852447" y="2085472"/>
                </a:lnTo>
                <a:lnTo>
                  <a:pt x="401393" y="3468390"/>
                </a:lnTo>
                <a:cubicBezTo>
                  <a:pt x="366159" y="3576416"/>
                  <a:pt x="250024" y="3635426"/>
                  <a:pt x="141998" y="3600192"/>
                </a:cubicBezTo>
                <a:cubicBezTo>
                  <a:pt x="33971" y="3564958"/>
                  <a:pt x="-25038" y="3448822"/>
                  <a:pt x="10196" y="3340796"/>
                </a:cubicBezTo>
                <a:lnTo>
                  <a:pt x="581198" y="1590120"/>
                </a:lnTo>
                <a:cubicBezTo>
                  <a:pt x="587805" y="1569865"/>
                  <a:pt x="597255" y="1551333"/>
                  <a:pt x="608963" y="1534823"/>
                </a:cubicBezTo>
                <a:lnTo>
                  <a:pt x="611319" y="1532361"/>
                </a:lnTo>
                <a:lnTo>
                  <a:pt x="622954" y="1494882"/>
                </a:lnTo>
                <a:cubicBezTo>
                  <a:pt x="687490" y="1342301"/>
                  <a:pt x="838573" y="1235240"/>
                  <a:pt x="1014662" y="1235240"/>
                </a:cubicBezTo>
                <a:close/>
                <a:moveTo>
                  <a:pt x="1532020" y="0"/>
                </a:moveTo>
                <a:cubicBezTo>
                  <a:pt x="1847651" y="0"/>
                  <a:pt x="2103520" y="255869"/>
                  <a:pt x="2103520" y="571500"/>
                </a:cubicBezTo>
                <a:cubicBezTo>
                  <a:pt x="2103520" y="887131"/>
                  <a:pt x="1847651" y="1143000"/>
                  <a:pt x="1532020" y="1143000"/>
                </a:cubicBezTo>
                <a:cubicBezTo>
                  <a:pt x="1216389" y="1143000"/>
                  <a:pt x="960520" y="887131"/>
                  <a:pt x="960520" y="571500"/>
                </a:cubicBezTo>
                <a:cubicBezTo>
                  <a:pt x="960520" y="255869"/>
                  <a:pt x="1216389" y="0"/>
                  <a:pt x="15320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Freeform 15"/>
          <p:cNvSpPr>
            <a:spLocks noChangeAspect="1"/>
          </p:cNvSpPr>
          <p:nvPr/>
        </p:nvSpPr>
        <p:spPr>
          <a:xfrm>
            <a:off x="7367809" y="385559"/>
            <a:ext cx="786829" cy="1597159"/>
          </a:xfrm>
          <a:custGeom>
            <a:avLst/>
            <a:gdLst>
              <a:gd name="connsiteX0" fmla="*/ 1014662 w 3162514"/>
              <a:gd name="connsiteY0" fmla="*/ 1235240 h 6870032"/>
              <a:gd name="connsiteX1" fmla="*/ 2069431 w 3162514"/>
              <a:gd name="connsiteY1" fmla="*/ 1235240 h 6870032"/>
              <a:gd name="connsiteX2" fmla="*/ 2461139 w 3162514"/>
              <a:gd name="connsiteY2" fmla="*/ 1494882 h 6870032"/>
              <a:gd name="connsiteX3" fmla="*/ 2477108 w 3162514"/>
              <a:gd name="connsiteY3" fmla="*/ 1546326 h 6870032"/>
              <a:gd name="connsiteX4" fmla="*/ 2480512 w 3162514"/>
              <a:gd name="connsiteY4" fmla="*/ 1549615 h 6870032"/>
              <a:gd name="connsiteX5" fmla="*/ 2510425 w 3162514"/>
              <a:gd name="connsiteY5" fmla="*/ 1603780 h 6870032"/>
              <a:gd name="connsiteX6" fmla="*/ 3149664 w 3162514"/>
              <a:gd name="connsiteY6" fmla="*/ 3330709 h 6870032"/>
              <a:gd name="connsiteX7" fmla="*/ 3028139 w 3162514"/>
              <a:gd name="connsiteY7" fmla="*/ 3595075 h 6870032"/>
              <a:gd name="connsiteX8" fmla="*/ 2763773 w 3162514"/>
              <a:gd name="connsiteY8" fmla="*/ 3473550 h 6870032"/>
              <a:gd name="connsiteX9" fmla="*/ 2249963 w 3162514"/>
              <a:gd name="connsiteY9" fmla="*/ 2085472 h 6870032"/>
              <a:gd name="connsiteX10" fmla="*/ 2245896 w 3162514"/>
              <a:gd name="connsiteY10" fmla="*/ 2085472 h 6870032"/>
              <a:gd name="connsiteX11" fmla="*/ 2245896 w 3162514"/>
              <a:gd name="connsiteY11" fmla="*/ 2300353 h 6870032"/>
              <a:gd name="connsiteX12" fmla="*/ 2875547 w 3162514"/>
              <a:gd name="connsiteY12" fmla="*/ 4567990 h 6870032"/>
              <a:gd name="connsiteX13" fmla="*/ 2245896 w 3162514"/>
              <a:gd name="connsiteY13" fmla="*/ 4567990 h 6870032"/>
              <a:gd name="connsiteX14" fmla="*/ 2245896 w 3162514"/>
              <a:gd name="connsiteY14" fmla="*/ 6565232 h 6870032"/>
              <a:gd name="connsiteX15" fmla="*/ 1941096 w 3162514"/>
              <a:gd name="connsiteY15" fmla="*/ 6870032 h 6870032"/>
              <a:gd name="connsiteX16" fmla="*/ 1636296 w 3162514"/>
              <a:gd name="connsiteY16" fmla="*/ 6565232 h 6870032"/>
              <a:gd name="connsiteX17" fmla="*/ 1636296 w 3162514"/>
              <a:gd name="connsiteY17" fmla="*/ 4567990 h 6870032"/>
              <a:gd name="connsiteX18" fmla="*/ 1479884 w 3162514"/>
              <a:gd name="connsiteY18" fmla="*/ 4567990 h 6870032"/>
              <a:gd name="connsiteX19" fmla="*/ 1479884 w 3162514"/>
              <a:gd name="connsiteY19" fmla="*/ 6565232 h 6870032"/>
              <a:gd name="connsiteX20" fmla="*/ 1175084 w 3162514"/>
              <a:gd name="connsiteY20" fmla="*/ 6870032 h 6870032"/>
              <a:gd name="connsiteX21" fmla="*/ 870284 w 3162514"/>
              <a:gd name="connsiteY21" fmla="*/ 6565232 h 6870032"/>
              <a:gd name="connsiteX22" fmla="*/ 870284 w 3162514"/>
              <a:gd name="connsiteY22" fmla="*/ 4567990 h 6870032"/>
              <a:gd name="connsiteX23" fmla="*/ 234355 w 3162514"/>
              <a:gd name="connsiteY23" fmla="*/ 4567990 h 6870032"/>
              <a:gd name="connsiteX24" fmla="*/ 870284 w 3162514"/>
              <a:gd name="connsiteY24" fmla="*/ 2277743 h 6870032"/>
              <a:gd name="connsiteX25" fmla="*/ 870284 w 3162514"/>
              <a:gd name="connsiteY25" fmla="*/ 2085472 h 6870032"/>
              <a:gd name="connsiteX26" fmla="*/ 852447 w 3162514"/>
              <a:gd name="connsiteY26" fmla="*/ 2085472 h 6870032"/>
              <a:gd name="connsiteX27" fmla="*/ 401393 w 3162514"/>
              <a:gd name="connsiteY27" fmla="*/ 3468390 h 6870032"/>
              <a:gd name="connsiteX28" fmla="*/ 141998 w 3162514"/>
              <a:gd name="connsiteY28" fmla="*/ 3600192 h 6870032"/>
              <a:gd name="connsiteX29" fmla="*/ 10196 w 3162514"/>
              <a:gd name="connsiteY29" fmla="*/ 3340796 h 6870032"/>
              <a:gd name="connsiteX30" fmla="*/ 581198 w 3162514"/>
              <a:gd name="connsiteY30" fmla="*/ 1590120 h 6870032"/>
              <a:gd name="connsiteX31" fmla="*/ 608963 w 3162514"/>
              <a:gd name="connsiteY31" fmla="*/ 1534823 h 6870032"/>
              <a:gd name="connsiteX32" fmla="*/ 611319 w 3162514"/>
              <a:gd name="connsiteY32" fmla="*/ 1532361 h 6870032"/>
              <a:gd name="connsiteX33" fmla="*/ 622954 w 3162514"/>
              <a:gd name="connsiteY33" fmla="*/ 1494882 h 6870032"/>
              <a:gd name="connsiteX34" fmla="*/ 1014662 w 3162514"/>
              <a:gd name="connsiteY34" fmla="*/ 1235240 h 6870032"/>
              <a:gd name="connsiteX35" fmla="*/ 1532020 w 3162514"/>
              <a:gd name="connsiteY35" fmla="*/ 0 h 6870032"/>
              <a:gd name="connsiteX36" fmla="*/ 2103520 w 3162514"/>
              <a:gd name="connsiteY36" fmla="*/ 571500 h 6870032"/>
              <a:gd name="connsiteX37" fmla="*/ 1532020 w 3162514"/>
              <a:gd name="connsiteY37" fmla="*/ 1143000 h 6870032"/>
              <a:gd name="connsiteX38" fmla="*/ 960520 w 3162514"/>
              <a:gd name="connsiteY38" fmla="*/ 571500 h 6870032"/>
              <a:gd name="connsiteX39" fmla="*/ 1532020 w 3162514"/>
              <a:gd name="connsiteY39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2514" h="6870032">
                <a:moveTo>
                  <a:pt x="1014662" y="1235240"/>
                </a:moveTo>
                <a:lnTo>
                  <a:pt x="2069431" y="1235240"/>
                </a:lnTo>
                <a:cubicBezTo>
                  <a:pt x="2245520" y="1235240"/>
                  <a:pt x="2396603" y="1342301"/>
                  <a:pt x="2461139" y="1494882"/>
                </a:cubicBezTo>
                <a:lnTo>
                  <a:pt x="2477108" y="1546326"/>
                </a:lnTo>
                <a:lnTo>
                  <a:pt x="2480512" y="1549615"/>
                </a:lnTo>
                <a:cubicBezTo>
                  <a:pt x="2492859" y="1565653"/>
                  <a:pt x="2503029" y="1583800"/>
                  <a:pt x="2510425" y="1603780"/>
                </a:cubicBezTo>
                <a:lnTo>
                  <a:pt x="3149664" y="3330709"/>
                </a:lnTo>
                <a:cubicBezTo>
                  <a:pt x="3189109" y="3437270"/>
                  <a:pt x="3134700" y="3555631"/>
                  <a:pt x="3028139" y="3595075"/>
                </a:cubicBezTo>
                <a:cubicBezTo>
                  <a:pt x="2921578" y="3634520"/>
                  <a:pt x="2803217" y="3580111"/>
                  <a:pt x="2763773" y="3473550"/>
                </a:cubicBezTo>
                <a:lnTo>
                  <a:pt x="2249963" y="2085472"/>
                </a:lnTo>
                <a:lnTo>
                  <a:pt x="2245896" y="2085472"/>
                </a:lnTo>
                <a:lnTo>
                  <a:pt x="2245896" y="2300353"/>
                </a:lnTo>
                <a:lnTo>
                  <a:pt x="2875547" y="4567990"/>
                </a:lnTo>
                <a:lnTo>
                  <a:pt x="2245896" y="4567990"/>
                </a:lnTo>
                <a:lnTo>
                  <a:pt x="2245896" y="6565232"/>
                </a:lnTo>
                <a:cubicBezTo>
                  <a:pt x="2245896" y="6733568"/>
                  <a:pt x="2109432" y="6870032"/>
                  <a:pt x="1941096" y="6870032"/>
                </a:cubicBezTo>
                <a:cubicBezTo>
                  <a:pt x="1772760" y="6870032"/>
                  <a:pt x="1636296" y="6733568"/>
                  <a:pt x="1636296" y="6565232"/>
                </a:cubicBezTo>
                <a:lnTo>
                  <a:pt x="1636296" y="4567990"/>
                </a:lnTo>
                <a:lnTo>
                  <a:pt x="1479884" y="4567990"/>
                </a:lnTo>
                <a:lnTo>
                  <a:pt x="1479884" y="6565232"/>
                </a:lnTo>
                <a:cubicBezTo>
                  <a:pt x="1479884" y="6733568"/>
                  <a:pt x="1343420" y="6870032"/>
                  <a:pt x="1175084" y="6870032"/>
                </a:cubicBezTo>
                <a:cubicBezTo>
                  <a:pt x="1006748" y="6870032"/>
                  <a:pt x="870284" y="6733568"/>
                  <a:pt x="870284" y="6565232"/>
                </a:cubicBezTo>
                <a:lnTo>
                  <a:pt x="870284" y="4567990"/>
                </a:lnTo>
                <a:lnTo>
                  <a:pt x="234355" y="4567990"/>
                </a:lnTo>
                <a:lnTo>
                  <a:pt x="870284" y="2277743"/>
                </a:lnTo>
                <a:lnTo>
                  <a:pt x="870284" y="2085472"/>
                </a:lnTo>
                <a:lnTo>
                  <a:pt x="852447" y="2085472"/>
                </a:lnTo>
                <a:lnTo>
                  <a:pt x="401393" y="3468390"/>
                </a:lnTo>
                <a:cubicBezTo>
                  <a:pt x="366159" y="3576416"/>
                  <a:pt x="250024" y="3635426"/>
                  <a:pt x="141998" y="3600192"/>
                </a:cubicBezTo>
                <a:cubicBezTo>
                  <a:pt x="33971" y="3564958"/>
                  <a:pt x="-25038" y="3448822"/>
                  <a:pt x="10196" y="3340796"/>
                </a:cubicBezTo>
                <a:lnTo>
                  <a:pt x="581198" y="1590120"/>
                </a:lnTo>
                <a:cubicBezTo>
                  <a:pt x="587805" y="1569865"/>
                  <a:pt x="597255" y="1551333"/>
                  <a:pt x="608963" y="1534823"/>
                </a:cubicBezTo>
                <a:lnTo>
                  <a:pt x="611319" y="1532361"/>
                </a:lnTo>
                <a:lnTo>
                  <a:pt x="622954" y="1494882"/>
                </a:lnTo>
                <a:cubicBezTo>
                  <a:pt x="687490" y="1342301"/>
                  <a:pt x="838573" y="1235240"/>
                  <a:pt x="1014662" y="1235240"/>
                </a:cubicBezTo>
                <a:close/>
                <a:moveTo>
                  <a:pt x="1532020" y="0"/>
                </a:moveTo>
                <a:cubicBezTo>
                  <a:pt x="1847651" y="0"/>
                  <a:pt x="2103520" y="255869"/>
                  <a:pt x="2103520" y="571500"/>
                </a:cubicBezTo>
                <a:cubicBezTo>
                  <a:pt x="2103520" y="887131"/>
                  <a:pt x="1847651" y="1143000"/>
                  <a:pt x="1532020" y="1143000"/>
                </a:cubicBezTo>
                <a:cubicBezTo>
                  <a:pt x="1216389" y="1143000"/>
                  <a:pt x="960520" y="887131"/>
                  <a:pt x="960520" y="571500"/>
                </a:cubicBezTo>
                <a:cubicBezTo>
                  <a:pt x="960520" y="255869"/>
                  <a:pt x="1216389" y="0"/>
                  <a:pt x="15320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12420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01373" y="2780943"/>
            <a:ext cx="4343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spc="600">
                <a:solidFill>
                  <a:schemeClr val="bg1"/>
                </a:solidFill>
                <a:latin typeface="+mj-lt"/>
              </a:rPr>
              <a:t>7 10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89835" y="5002544"/>
            <a:ext cx="6284244" cy="1861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s" sz="24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Lugar para </a:t>
            </a:r>
            <a:r>
              <a:rPr lang="es" sz="2400" b="1" i="0" u="sng" strike="noStrike" cap="none" baseline="0" dirty="0">
                <a:solidFill>
                  <a:srgbClr val="4FCEFF"/>
                </a:solidFill>
                <a:effectLst/>
                <a:uFill>
                  <a:solidFill>
                    <a:srgbClr val="4FCEFF"/>
                  </a:solidFill>
                </a:uFill>
                <a:latin typeface="Segoe Print"/>
              </a:rPr>
              <a:t>la crianza de niños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" sz="2400" b="1" i="0" u="sng" strike="noStrike" cap="none" baseline="0" dirty="0">
                <a:solidFill>
                  <a:srgbClr val="4FCEFF"/>
                </a:solidFill>
                <a:effectLst/>
                <a:uFill>
                  <a:solidFill>
                    <a:srgbClr val="4FCEFF"/>
                  </a:solidFill>
                </a:uFill>
                <a:latin typeface="Segoe Print"/>
              </a:rPr>
              <a:t>Mente abierta y aceptación</a:t>
            </a:r>
            <a:r>
              <a:rPr lang="es" sz="2400" b="1" i="0" u="none" strike="noStrike" cap="none" baseline="0" dirty="0">
                <a:solidFill>
                  <a:srgbClr val="4FCEFF"/>
                </a:solidFill>
                <a:effectLst/>
                <a:uFillTx/>
                <a:latin typeface="Segoe Print"/>
              </a:rPr>
              <a:t> </a:t>
            </a:r>
            <a:r>
              <a:rPr lang="es" sz="24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de la comunidad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" sz="24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Sensación de </a:t>
            </a:r>
            <a:r>
              <a:rPr lang="es" sz="2400" b="1" i="0" u="sng" strike="noStrike" cap="none" baseline="0" dirty="0">
                <a:solidFill>
                  <a:srgbClr val="4FCEFF"/>
                </a:solidFill>
                <a:effectLst/>
                <a:uFill>
                  <a:solidFill>
                    <a:srgbClr val="4FCEFF"/>
                  </a:solidFill>
                </a:uFill>
                <a:latin typeface="Segoe Print"/>
              </a:rPr>
              <a:t>seguridad personal</a:t>
            </a:r>
          </a:p>
          <a:p>
            <a:endParaRPr lang="en-US" sz="2000" spc="-15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9144" y="3814094"/>
            <a:ext cx="940154" cy="823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4800" b="0" i="0" u="none" strike="noStrike" cap="none" baseline="0">
                <a:solidFill>
                  <a:srgbClr val="FFFFFF"/>
                </a:solidFill>
                <a:effectLst/>
                <a:uFillTx/>
                <a:latin typeface="Segoe Print"/>
              </a:rPr>
              <a:t>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8971" y="4645090"/>
            <a:ext cx="2265705" cy="33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600" b="0" i="0" u="none" strike="noStrike" cap="none" baseline="0">
                <a:solidFill>
                  <a:srgbClr val="FFFFFF"/>
                </a:solidFill>
                <a:effectLst/>
                <a:uFillTx/>
                <a:latin typeface="Segoe Print"/>
              </a:rPr>
              <a:t>excelente o bueno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65426" y="1704356"/>
            <a:ext cx="2265705" cy="33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600" b="0" i="0" u="none" strike="noStrike" cap="none" baseline="0">
                <a:solidFill>
                  <a:srgbClr val="FFFFFF"/>
                </a:solidFill>
                <a:effectLst/>
                <a:uFillTx/>
                <a:latin typeface="Segoe Print"/>
              </a:rPr>
              <a:t>Excelente o bueno</a:t>
            </a:r>
          </a:p>
        </p:txBody>
      </p:sp>
      <p:sp>
        <p:nvSpPr>
          <p:cNvPr id="19" name="Freeform 18"/>
          <p:cNvSpPr/>
          <p:nvPr/>
        </p:nvSpPr>
        <p:spPr>
          <a:xfrm>
            <a:off x="8260316" y="376149"/>
            <a:ext cx="778006" cy="1602398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0" y="3783843"/>
            <a:ext cx="2492025" cy="200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6585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5867400" y="3581400"/>
            <a:ext cx="794083" cy="2155856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3654046" cy="1895457"/>
          </a:xfrm>
        </p:spPr>
        <p:txBody>
          <a:bodyPr>
            <a:noAutofit/>
          </a:bodyPr>
          <a:lstStyle/>
          <a:p>
            <a:r>
              <a:rPr lang="es" sz="4400" b="0" i="0" u="none" strike="noStrike" cap="none" baseline="0">
                <a:solidFill>
                  <a:srgbClr val="07674D"/>
                </a:solidFill>
                <a:effectLst/>
                <a:uFillTx/>
                <a:latin typeface="Segoe Print"/>
              </a:rPr>
              <a:t>Lealtad</a:t>
            </a:r>
            <a:r>
              <a:rPr lang="es" sz="4400" b="0" i="0" u="none" strike="noStrike" cap="none" baseline="0">
                <a:solidFill>
                  <a:srgbClr val="07674D"/>
                </a:solidFill>
                <a:effectLst/>
                <a:uFillTx/>
                <a:latin typeface="Tw Cen MT"/>
              </a:rPr>
              <a:t> </a:t>
            </a:r>
            <a:r>
              <a:rPr sz="4000"/>
              <a:t/>
            </a:r>
            <a:br>
              <a:rPr sz="4000"/>
            </a:br>
            <a:r>
              <a:rPr lang="es" sz="4000" b="0" i="0" u="none" strike="noStrike" cap="none" baseline="0">
                <a:solidFill>
                  <a:srgbClr val="07674D"/>
                </a:solidFill>
                <a:effectLst/>
                <a:uFillTx/>
                <a:latin typeface="Tw Cen MT"/>
              </a:rPr>
              <a:t>a la comunidad</a:t>
            </a:r>
          </a:p>
        </p:txBody>
      </p:sp>
      <p:sp>
        <p:nvSpPr>
          <p:cNvPr id="7" name="Freeform 6"/>
          <p:cNvSpPr>
            <a:spLocks noChangeAspect="1"/>
          </p:cNvSpPr>
          <p:nvPr/>
        </p:nvSpPr>
        <p:spPr>
          <a:xfrm>
            <a:off x="5258002" y="4211389"/>
            <a:ext cx="954579" cy="2073667"/>
          </a:xfrm>
          <a:custGeom>
            <a:avLst/>
            <a:gdLst>
              <a:gd name="connsiteX0" fmla="*/ 1014662 w 3162514"/>
              <a:gd name="connsiteY0" fmla="*/ 1235240 h 6870032"/>
              <a:gd name="connsiteX1" fmla="*/ 2069431 w 3162514"/>
              <a:gd name="connsiteY1" fmla="*/ 1235240 h 6870032"/>
              <a:gd name="connsiteX2" fmla="*/ 2461139 w 3162514"/>
              <a:gd name="connsiteY2" fmla="*/ 1494882 h 6870032"/>
              <a:gd name="connsiteX3" fmla="*/ 2477108 w 3162514"/>
              <a:gd name="connsiteY3" fmla="*/ 1546326 h 6870032"/>
              <a:gd name="connsiteX4" fmla="*/ 2480512 w 3162514"/>
              <a:gd name="connsiteY4" fmla="*/ 1549615 h 6870032"/>
              <a:gd name="connsiteX5" fmla="*/ 2510425 w 3162514"/>
              <a:gd name="connsiteY5" fmla="*/ 1603780 h 6870032"/>
              <a:gd name="connsiteX6" fmla="*/ 3149664 w 3162514"/>
              <a:gd name="connsiteY6" fmla="*/ 3330709 h 6870032"/>
              <a:gd name="connsiteX7" fmla="*/ 3028139 w 3162514"/>
              <a:gd name="connsiteY7" fmla="*/ 3595075 h 6870032"/>
              <a:gd name="connsiteX8" fmla="*/ 2763773 w 3162514"/>
              <a:gd name="connsiteY8" fmla="*/ 3473550 h 6870032"/>
              <a:gd name="connsiteX9" fmla="*/ 2249963 w 3162514"/>
              <a:gd name="connsiteY9" fmla="*/ 2085472 h 6870032"/>
              <a:gd name="connsiteX10" fmla="*/ 2245896 w 3162514"/>
              <a:gd name="connsiteY10" fmla="*/ 2085472 h 6870032"/>
              <a:gd name="connsiteX11" fmla="*/ 2245896 w 3162514"/>
              <a:gd name="connsiteY11" fmla="*/ 2300353 h 6870032"/>
              <a:gd name="connsiteX12" fmla="*/ 2875547 w 3162514"/>
              <a:gd name="connsiteY12" fmla="*/ 4567990 h 6870032"/>
              <a:gd name="connsiteX13" fmla="*/ 2245896 w 3162514"/>
              <a:gd name="connsiteY13" fmla="*/ 4567990 h 6870032"/>
              <a:gd name="connsiteX14" fmla="*/ 2245896 w 3162514"/>
              <a:gd name="connsiteY14" fmla="*/ 6565232 h 6870032"/>
              <a:gd name="connsiteX15" fmla="*/ 1941096 w 3162514"/>
              <a:gd name="connsiteY15" fmla="*/ 6870032 h 6870032"/>
              <a:gd name="connsiteX16" fmla="*/ 1636296 w 3162514"/>
              <a:gd name="connsiteY16" fmla="*/ 6565232 h 6870032"/>
              <a:gd name="connsiteX17" fmla="*/ 1636296 w 3162514"/>
              <a:gd name="connsiteY17" fmla="*/ 4567990 h 6870032"/>
              <a:gd name="connsiteX18" fmla="*/ 1479884 w 3162514"/>
              <a:gd name="connsiteY18" fmla="*/ 4567990 h 6870032"/>
              <a:gd name="connsiteX19" fmla="*/ 1479884 w 3162514"/>
              <a:gd name="connsiteY19" fmla="*/ 6565232 h 6870032"/>
              <a:gd name="connsiteX20" fmla="*/ 1175084 w 3162514"/>
              <a:gd name="connsiteY20" fmla="*/ 6870032 h 6870032"/>
              <a:gd name="connsiteX21" fmla="*/ 870284 w 3162514"/>
              <a:gd name="connsiteY21" fmla="*/ 6565232 h 6870032"/>
              <a:gd name="connsiteX22" fmla="*/ 870284 w 3162514"/>
              <a:gd name="connsiteY22" fmla="*/ 4567990 h 6870032"/>
              <a:gd name="connsiteX23" fmla="*/ 234355 w 3162514"/>
              <a:gd name="connsiteY23" fmla="*/ 4567990 h 6870032"/>
              <a:gd name="connsiteX24" fmla="*/ 870284 w 3162514"/>
              <a:gd name="connsiteY24" fmla="*/ 2277743 h 6870032"/>
              <a:gd name="connsiteX25" fmla="*/ 870284 w 3162514"/>
              <a:gd name="connsiteY25" fmla="*/ 2085472 h 6870032"/>
              <a:gd name="connsiteX26" fmla="*/ 852447 w 3162514"/>
              <a:gd name="connsiteY26" fmla="*/ 2085472 h 6870032"/>
              <a:gd name="connsiteX27" fmla="*/ 401393 w 3162514"/>
              <a:gd name="connsiteY27" fmla="*/ 3468390 h 6870032"/>
              <a:gd name="connsiteX28" fmla="*/ 141998 w 3162514"/>
              <a:gd name="connsiteY28" fmla="*/ 3600192 h 6870032"/>
              <a:gd name="connsiteX29" fmla="*/ 10196 w 3162514"/>
              <a:gd name="connsiteY29" fmla="*/ 3340796 h 6870032"/>
              <a:gd name="connsiteX30" fmla="*/ 581198 w 3162514"/>
              <a:gd name="connsiteY30" fmla="*/ 1590120 h 6870032"/>
              <a:gd name="connsiteX31" fmla="*/ 608963 w 3162514"/>
              <a:gd name="connsiteY31" fmla="*/ 1534823 h 6870032"/>
              <a:gd name="connsiteX32" fmla="*/ 611319 w 3162514"/>
              <a:gd name="connsiteY32" fmla="*/ 1532361 h 6870032"/>
              <a:gd name="connsiteX33" fmla="*/ 622954 w 3162514"/>
              <a:gd name="connsiteY33" fmla="*/ 1494882 h 6870032"/>
              <a:gd name="connsiteX34" fmla="*/ 1014662 w 3162514"/>
              <a:gd name="connsiteY34" fmla="*/ 1235240 h 6870032"/>
              <a:gd name="connsiteX35" fmla="*/ 1532020 w 3162514"/>
              <a:gd name="connsiteY35" fmla="*/ 0 h 6870032"/>
              <a:gd name="connsiteX36" fmla="*/ 2103520 w 3162514"/>
              <a:gd name="connsiteY36" fmla="*/ 571500 h 6870032"/>
              <a:gd name="connsiteX37" fmla="*/ 1532020 w 3162514"/>
              <a:gd name="connsiteY37" fmla="*/ 1143000 h 6870032"/>
              <a:gd name="connsiteX38" fmla="*/ 960520 w 3162514"/>
              <a:gd name="connsiteY38" fmla="*/ 571500 h 6870032"/>
              <a:gd name="connsiteX39" fmla="*/ 1532020 w 3162514"/>
              <a:gd name="connsiteY39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2514" h="6870032">
                <a:moveTo>
                  <a:pt x="1014662" y="1235240"/>
                </a:moveTo>
                <a:lnTo>
                  <a:pt x="2069431" y="1235240"/>
                </a:lnTo>
                <a:cubicBezTo>
                  <a:pt x="2245520" y="1235240"/>
                  <a:pt x="2396603" y="1342301"/>
                  <a:pt x="2461139" y="1494882"/>
                </a:cubicBezTo>
                <a:lnTo>
                  <a:pt x="2477108" y="1546326"/>
                </a:lnTo>
                <a:lnTo>
                  <a:pt x="2480512" y="1549615"/>
                </a:lnTo>
                <a:cubicBezTo>
                  <a:pt x="2492859" y="1565653"/>
                  <a:pt x="2503029" y="1583800"/>
                  <a:pt x="2510425" y="1603780"/>
                </a:cubicBezTo>
                <a:lnTo>
                  <a:pt x="3149664" y="3330709"/>
                </a:lnTo>
                <a:cubicBezTo>
                  <a:pt x="3189109" y="3437270"/>
                  <a:pt x="3134700" y="3555631"/>
                  <a:pt x="3028139" y="3595075"/>
                </a:cubicBezTo>
                <a:cubicBezTo>
                  <a:pt x="2921578" y="3634520"/>
                  <a:pt x="2803217" y="3580111"/>
                  <a:pt x="2763773" y="3473550"/>
                </a:cubicBezTo>
                <a:lnTo>
                  <a:pt x="2249963" y="2085472"/>
                </a:lnTo>
                <a:lnTo>
                  <a:pt x="2245896" y="2085472"/>
                </a:lnTo>
                <a:lnTo>
                  <a:pt x="2245896" y="2300353"/>
                </a:lnTo>
                <a:lnTo>
                  <a:pt x="2875547" y="4567990"/>
                </a:lnTo>
                <a:lnTo>
                  <a:pt x="2245896" y="4567990"/>
                </a:lnTo>
                <a:lnTo>
                  <a:pt x="2245896" y="6565232"/>
                </a:lnTo>
                <a:cubicBezTo>
                  <a:pt x="2245896" y="6733568"/>
                  <a:pt x="2109432" y="6870032"/>
                  <a:pt x="1941096" y="6870032"/>
                </a:cubicBezTo>
                <a:cubicBezTo>
                  <a:pt x="1772760" y="6870032"/>
                  <a:pt x="1636296" y="6733568"/>
                  <a:pt x="1636296" y="6565232"/>
                </a:cubicBezTo>
                <a:lnTo>
                  <a:pt x="1636296" y="4567990"/>
                </a:lnTo>
                <a:lnTo>
                  <a:pt x="1479884" y="4567990"/>
                </a:lnTo>
                <a:lnTo>
                  <a:pt x="1479884" y="6565232"/>
                </a:lnTo>
                <a:cubicBezTo>
                  <a:pt x="1479884" y="6733568"/>
                  <a:pt x="1343420" y="6870032"/>
                  <a:pt x="1175084" y="6870032"/>
                </a:cubicBezTo>
                <a:cubicBezTo>
                  <a:pt x="1006748" y="6870032"/>
                  <a:pt x="870284" y="6733568"/>
                  <a:pt x="870284" y="6565232"/>
                </a:cubicBezTo>
                <a:lnTo>
                  <a:pt x="870284" y="4567990"/>
                </a:lnTo>
                <a:lnTo>
                  <a:pt x="234355" y="4567990"/>
                </a:lnTo>
                <a:lnTo>
                  <a:pt x="870284" y="2277743"/>
                </a:lnTo>
                <a:lnTo>
                  <a:pt x="870284" y="2085472"/>
                </a:lnTo>
                <a:lnTo>
                  <a:pt x="852447" y="2085472"/>
                </a:lnTo>
                <a:lnTo>
                  <a:pt x="401393" y="3468390"/>
                </a:lnTo>
                <a:cubicBezTo>
                  <a:pt x="366159" y="3576416"/>
                  <a:pt x="250024" y="3635426"/>
                  <a:pt x="141998" y="3600192"/>
                </a:cubicBezTo>
                <a:cubicBezTo>
                  <a:pt x="33971" y="3564958"/>
                  <a:pt x="-25038" y="3448822"/>
                  <a:pt x="10196" y="3340796"/>
                </a:cubicBezTo>
                <a:lnTo>
                  <a:pt x="581198" y="1590120"/>
                </a:lnTo>
                <a:cubicBezTo>
                  <a:pt x="587805" y="1569865"/>
                  <a:pt x="597255" y="1551333"/>
                  <a:pt x="608963" y="1534823"/>
                </a:cubicBezTo>
                <a:lnTo>
                  <a:pt x="611319" y="1532361"/>
                </a:lnTo>
                <a:lnTo>
                  <a:pt x="622954" y="1494882"/>
                </a:lnTo>
                <a:cubicBezTo>
                  <a:pt x="687490" y="1342301"/>
                  <a:pt x="838573" y="1235240"/>
                  <a:pt x="1014662" y="1235240"/>
                </a:cubicBezTo>
                <a:close/>
                <a:moveTo>
                  <a:pt x="1532020" y="0"/>
                </a:moveTo>
                <a:cubicBezTo>
                  <a:pt x="1847651" y="0"/>
                  <a:pt x="2103520" y="255869"/>
                  <a:pt x="2103520" y="571500"/>
                </a:cubicBezTo>
                <a:cubicBezTo>
                  <a:pt x="2103520" y="887131"/>
                  <a:pt x="1847651" y="1143000"/>
                  <a:pt x="1532020" y="1143000"/>
                </a:cubicBezTo>
                <a:cubicBezTo>
                  <a:pt x="1216389" y="1143000"/>
                  <a:pt x="960520" y="887131"/>
                  <a:pt x="960520" y="571500"/>
                </a:cubicBezTo>
                <a:cubicBezTo>
                  <a:pt x="960520" y="255869"/>
                  <a:pt x="1216389" y="0"/>
                  <a:pt x="153202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 11"/>
          <p:cNvSpPr>
            <a:spLocks noChangeAspect="1"/>
          </p:cNvSpPr>
          <p:nvPr/>
        </p:nvSpPr>
        <p:spPr>
          <a:xfrm>
            <a:off x="6934200" y="3604243"/>
            <a:ext cx="981898" cy="2133013"/>
          </a:xfrm>
          <a:custGeom>
            <a:avLst/>
            <a:gdLst>
              <a:gd name="connsiteX0" fmla="*/ 1014662 w 3162514"/>
              <a:gd name="connsiteY0" fmla="*/ 1235240 h 6870032"/>
              <a:gd name="connsiteX1" fmla="*/ 2069431 w 3162514"/>
              <a:gd name="connsiteY1" fmla="*/ 1235240 h 6870032"/>
              <a:gd name="connsiteX2" fmla="*/ 2461139 w 3162514"/>
              <a:gd name="connsiteY2" fmla="*/ 1494882 h 6870032"/>
              <a:gd name="connsiteX3" fmla="*/ 2477108 w 3162514"/>
              <a:gd name="connsiteY3" fmla="*/ 1546326 h 6870032"/>
              <a:gd name="connsiteX4" fmla="*/ 2480512 w 3162514"/>
              <a:gd name="connsiteY4" fmla="*/ 1549615 h 6870032"/>
              <a:gd name="connsiteX5" fmla="*/ 2510425 w 3162514"/>
              <a:gd name="connsiteY5" fmla="*/ 1603780 h 6870032"/>
              <a:gd name="connsiteX6" fmla="*/ 3149664 w 3162514"/>
              <a:gd name="connsiteY6" fmla="*/ 3330709 h 6870032"/>
              <a:gd name="connsiteX7" fmla="*/ 3028139 w 3162514"/>
              <a:gd name="connsiteY7" fmla="*/ 3595075 h 6870032"/>
              <a:gd name="connsiteX8" fmla="*/ 2763773 w 3162514"/>
              <a:gd name="connsiteY8" fmla="*/ 3473550 h 6870032"/>
              <a:gd name="connsiteX9" fmla="*/ 2249963 w 3162514"/>
              <a:gd name="connsiteY9" fmla="*/ 2085472 h 6870032"/>
              <a:gd name="connsiteX10" fmla="*/ 2245896 w 3162514"/>
              <a:gd name="connsiteY10" fmla="*/ 2085472 h 6870032"/>
              <a:gd name="connsiteX11" fmla="*/ 2245896 w 3162514"/>
              <a:gd name="connsiteY11" fmla="*/ 2300353 h 6870032"/>
              <a:gd name="connsiteX12" fmla="*/ 2875547 w 3162514"/>
              <a:gd name="connsiteY12" fmla="*/ 4567990 h 6870032"/>
              <a:gd name="connsiteX13" fmla="*/ 2245896 w 3162514"/>
              <a:gd name="connsiteY13" fmla="*/ 4567990 h 6870032"/>
              <a:gd name="connsiteX14" fmla="*/ 2245896 w 3162514"/>
              <a:gd name="connsiteY14" fmla="*/ 6565232 h 6870032"/>
              <a:gd name="connsiteX15" fmla="*/ 1941096 w 3162514"/>
              <a:gd name="connsiteY15" fmla="*/ 6870032 h 6870032"/>
              <a:gd name="connsiteX16" fmla="*/ 1636296 w 3162514"/>
              <a:gd name="connsiteY16" fmla="*/ 6565232 h 6870032"/>
              <a:gd name="connsiteX17" fmla="*/ 1636296 w 3162514"/>
              <a:gd name="connsiteY17" fmla="*/ 4567990 h 6870032"/>
              <a:gd name="connsiteX18" fmla="*/ 1479884 w 3162514"/>
              <a:gd name="connsiteY18" fmla="*/ 4567990 h 6870032"/>
              <a:gd name="connsiteX19" fmla="*/ 1479884 w 3162514"/>
              <a:gd name="connsiteY19" fmla="*/ 6565232 h 6870032"/>
              <a:gd name="connsiteX20" fmla="*/ 1175084 w 3162514"/>
              <a:gd name="connsiteY20" fmla="*/ 6870032 h 6870032"/>
              <a:gd name="connsiteX21" fmla="*/ 870284 w 3162514"/>
              <a:gd name="connsiteY21" fmla="*/ 6565232 h 6870032"/>
              <a:gd name="connsiteX22" fmla="*/ 870284 w 3162514"/>
              <a:gd name="connsiteY22" fmla="*/ 4567990 h 6870032"/>
              <a:gd name="connsiteX23" fmla="*/ 234355 w 3162514"/>
              <a:gd name="connsiteY23" fmla="*/ 4567990 h 6870032"/>
              <a:gd name="connsiteX24" fmla="*/ 870284 w 3162514"/>
              <a:gd name="connsiteY24" fmla="*/ 2277743 h 6870032"/>
              <a:gd name="connsiteX25" fmla="*/ 870284 w 3162514"/>
              <a:gd name="connsiteY25" fmla="*/ 2085472 h 6870032"/>
              <a:gd name="connsiteX26" fmla="*/ 852447 w 3162514"/>
              <a:gd name="connsiteY26" fmla="*/ 2085472 h 6870032"/>
              <a:gd name="connsiteX27" fmla="*/ 401393 w 3162514"/>
              <a:gd name="connsiteY27" fmla="*/ 3468390 h 6870032"/>
              <a:gd name="connsiteX28" fmla="*/ 141998 w 3162514"/>
              <a:gd name="connsiteY28" fmla="*/ 3600192 h 6870032"/>
              <a:gd name="connsiteX29" fmla="*/ 10196 w 3162514"/>
              <a:gd name="connsiteY29" fmla="*/ 3340796 h 6870032"/>
              <a:gd name="connsiteX30" fmla="*/ 581198 w 3162514"/>
              <a:gd name="connsiteY30" fmla="*/ 1590120 h 6870032"/>
              <a:gd name="connsiteX31" fmla="*/ 608963 w 3162514"/>
              <a:gd name="connsiteY31" fmla="*/ 1534823 h 6870032"/>
              <a:gd name="connsiteX32" fmla="*/ 611319 w 3162514"/>
              <a:gd name="connsiteY32" fmla="*/ 1532361 h 6870032"/>
              <a:gd name="connsiteX33" fmla="*/ 622954 w 3162514"/>
              <a:gd name="connsiteY33" fmla="*/ 1494882 h 6870032"/>
              <a:gd name="connsiteX34" fmla="*/ 1014662 w 3162514"/>
              <a:gd name="connsiteY34" fmla="*/ 1235240 h 6870032"/>
              <a:gd name="connsiteX35" fmla="*/ 1532020 w 3162514"/>
              <a:gd name="connsiteY35" fmla="*/ 0 h 6870032"/>
              <a:gd name="connsiteX36" fmla="*/ 2103520 w 3162514"/>
              <a:gd name="connsiteY36" fmla="*/ 571500 h 6870032"/>
              <a:gd name="connsiteX37" fmla="*/ 1532020 w 3162514"/>
              <a:gd name="connsiteY37" fmla="*/ 1143000 h 6870032"/>
              <a:gd name="connsiteX38" fmla="*/ 960520 w 3162514"/>
              <a:gd name="connsiteY38" fmla="*/ 571500 h 6870032"/>
              <a:gd name="connsiteX39" fmla="*/ 1532020 w 3162514"/>
              <a:gd name="connsiteY39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2514" h="6870032">
                <a:moveTo>
                  <a:pt x="1014662" y="1235240"/>
                </a:moveTo>
                <a:lnTo>
                  <a:pt x="2069431" y="1235240"/>
                </a:lnTo>
                <a:cubicBezTo>
                  <a:pt x="2245520" y="1235240"/>
                  <a:pt x="2396603" y="1342301"/>
                  <a:pt x="2461139" y="1494882"/>
                </a:cubicBezTo>
                <a:lnTo>
                  <a:pt x="2477108" y="1546326"/>
                </a:lnTo>
                <a:lnTo>
                  <a:pt x="2480512" y="1549615"/>
                </a:lnTo>
                <a:cubicBezTo>
                  <a:pt x="2492859" y="1565653"/>
                  <a:pt x="2503029" y="1583800"/>
                  <a:pt x="2510425" y="1603780"/>
                </a:cubicBezTo>
                <a:lnTo>
                  <a:pt x="3149664" y="3330709"/>
                </a:lnTo>
                <a:cubicBezTo>
                  <a:pt x="3189109" y="3437270"/>
                  <a:pt x="3134700" y="3555631"/>
                  <a:pt x="3028139" y="3595075"/>
                </a:cubicBezTo>
                <a:cubicBezTo>
                  <a:pt x="2921578" y="3634520"/>
                  <a:pt x="2803217" y="3580111"/>
                  <a:pt x="2763773" y="3473550"/>
                </a:cubicBezTo>
                <a:lnTo>
                  <a:pt x="2249963" y="2085472"/>
                </a:lnTo>
                <a:lnTo>
                  <a:pt x="2245896" y="2085472"/>
                </a:lnTo>
                <a:lnTo>
                  <a:pt x="2245896" y="2300353"/>
                </a:lnTo>
                <a:lnTo>
                  <a:pt x="2875547" y="4567990"/>
                </a:lnTo>
                <a:lnTo>
                  <a:pt x="2245896" y="4567990"/>
                </a:lnTo>
                <a:lnTo>
                  <a:pt x="2245896" y="6565232"/>
                </a:lnTo>
                <a:cubicBezTo>
                  <a:pt x="2245896" y="6733568"/>
                  <a:pt x="2109432" y="6870032"/>
                  <a:pt x="1941096" y="6870032"/>
                </a:cubicBezTo>
                <a:cubicBezTo>
                  <a:pt x="1772760" y="6870032"/>
                  <a:pt x="1636296" y="6733568"/>
                  <a:pt x="1636296" y="6565232"/>
                </a:cubicBezTo>
                <a:lnTo>
                  <a:pt x="1636296" y="4567990"/>
                </a:lnTo>
                <a:lnTo>
                  <a:pt x="1479884" y="4567990"/>
                </a:lnTo>
                <a:lnTo>
                  <a:pt x="1479884" y="6565232"/>
                </a:lnTo>
                <a:cubicBezTo>
                  <a:pt x="1479884" y="6733568"/>
                  <a:pt x="1343420" y="6870032"/>
                  <a:pt x="1175084" y="6870032"/>
                </a:cubicBezTo>
                <a:cubicBezTo>
                  <a:pt x="1006748" y="6870032"/>
                  <a:pt x="870284" y="6733568"/>
                  <a:pt x="870284" y="6565232"/>
                </a:cubicBezTo>
                <a:lnTo>
                  <a:pt x="870284" y="4567990"/>
                </a:lnTo>
                <a:lnTo>
                  <a:pt x="234355" y="4567990"/>
                </a:lnTo>
                <a:lnTo>
                  <a:pt x="870284" y="2277743"/>
                </a:lnTo>
                <a:lnTo>
                  <a:pt x="870284" y="2085472"/>
                </a:lnTo>
                <a:lnTo>
                  <a:pt x="852447" y="2085472"/>
                </a:lnTo>
                <a:lnTo>
                  <a:pt x="401393" y="3468390"/>
                </a:lnTo>
                <a:cubicBezTo>
                  <a:pt x="366159" y="3576416"/>
                  <a:pt x="250024" y="3635426"/>
                  <a:pt x="141998" y="3600192"/>
                </a:cubicBezTo>
                <a:cubicBezTo>
                  <a:pt x="33971" y="3564958"/>
                  <a:pt x="-25038" y="3448822"/>
                  <a:pt x="10196" y="3340796"/>
                </a:cubicBezTo>
                <a:lnTo>
                  <a:pt x="581198" y="1590120"/>
                </a:lnTo>
                <a:cubicBezTo>
                  <a:pt x="587805" y="1569865"/>
                  <a:pt x="597255" y="1551333"/>
                  <a:pt x="608963" y="1534823"/>
                </a:cubicBezTo>
                <a:lnTo>
                  <a:pt x="611319" y="1532361"/>
                </a:lnTo>
                <a:lnTo>
                  <a:pt x="622954" y="1494882"/>
                </a:lnTo>
                <a:cubicBezTo>
                  <a:pt x="687490" y="1342301"/>
                  <a:pt x="838573" y="1235240"/>
                  <a:pt x="1014662" y="1235240"/>
                </a:cubicBezTo>
                <a:close/>
                <a:moveTo>
                  <a:pt x="1532020" y="0"/>
                </a:moveTo>
                <a:cubicBezTo>
                  <a:pt x="1847651" y="0"/>
                  <a:pt x="2103520" y="255869"/>
                  <a:pt x="2103520" y="571500"/>
                </a:cubicBezTo>
                <a:cubicBezTo>
                  <a:pt x="2103520" y="887131"/>
                  <a:pt x="1847651" y="1143000"/>
                  <a:pt x="1532020" y="1143000"/>
                </a:cubicBezTo>
                <a:cubicBezTo>
                  <a:pt x="1216389" y="1143000"/>
                  <a:pt x="960520" y="887131"/>
                  <a:pt x="960520" y="571500"/>
                </a:cubicBezTo>
                <a:cubicBezTo>
                  <a:pt x="960520" y="255869"/>
                  <a:pt x="1216389" y="0"/>
                  <a:pt x="153202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Callout 13"/>
          <p:cNvSpPr/>
          <p:nvPr/>
        </p:nvSpPr>
        <p:spPr>
          <a:xfrm>
            <a:off x="3733800" y="1676400"/>
            <a:ext cx="5410200" cy="1657315"/>
          </a:xfrm>
          <a:prstGeom prst="wedgeEllipseCallout">
            <a:avLst>
              <a:gd name="adj1" fmla="val 9528"/>
              <a:gd name="adj2" fmla="val 714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" sz="2000" b="1" i="0" u="sng" strike="noStrike" cap="none" baseline="0" dirty="0">
                <a:solidFill>
                  <a:srgbClr val="073763"/>
                </a:solidFill>
                <a:effectLst/>
                <a:uFill>
                  <a:solidFill>
                    <a:srgbClr val="073763"/>
                  </a:solidFill>
                </a:uFill>
                <a:latin typeface="Segoe Print"/>
              </a:rPr>
              <a:t>Recomendaron</a:t>
            </a:r>
            <a:r>
              <a:rPr lang="es" sz="2000" b="1" i="0" u="none" strike="noStrike" cap="none" baseline="0" dirty="0">
                <a:solidFill>
                  <a:srgbClr val="073763"/>
                </a:solidFill>
                <a:effectLst/>
                <a:uFillTx/>
                <a:latin typeface="Segoe Print"/>
              </a:rPr>
              <a:t> </a:t>
            </a:r>
            <a:r>
              <a:rPr lang="es" sz="2000" b="1" dirty="0">
                <a:solidFill>
                  <a:srgbClr val="000000"/>
                </a:solidFill>
                <a:latin typeface="Segoe Print"/>
              </a:rPr>
              <a:t>a</a:t>
            </a:r>
            <a:r>
              <a:rPr lang="es" sz="2000" b="1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l condado de Adams.</a:t>
            </a:r>
            <a:br>
              <a:rPr lang="es" sz="2000" b="1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</a:br>
            <a:r>
              <a:rPr lang="es" sz="2000" b="1" i="0" u="sng" strike="noStrike" cap="none" baseline="0" dirty="0">
                <a:solidFill>
                  <a:srgbClr val="073763"/>
                </a:solidFill>
                <a:effectLst/>
                <a:uFill>
                  <a:solidFill>
                    <a:srgbClr val="073763"/>
                  </a:solidFill>
                </a:uFill>
                <a:latin typeface="Segoe Print"/>
              </a:rPr>
              <a:t>Permanecen</a:t>
            </a:r>
            <a:r>
              <a:rPr lang="es" sz="2000" b="1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 en el condado de Adams.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33716"/>
            <a:ext cx="3603550" cy="24035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83703" y="382250"/>
            <a:ext cx="4997183" cy="1433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8800" b="1" i="1" u="none" strike="noStrike" cap="none" baseline="0">
                <a:solidFill>
                  <a:srgbClr val="5424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w Cen MT"/>
              </a:rPr>
              <a:t>4 </a:t>
            </a:r>
            <a:r>
              <a:rPr lang="es" sz="5400" b="1" i="1" u="none" strike="noStrike" cap="none" baseline="0">
                <a:solidFill>
                  <a:srgbClr val="5424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w Cen MT"/>
              </a:rPr>
              <a:t>de </a:t>
            </a:r>
            <a:r>
              <a:rPr lang="es" sz="8800" b="1" i="1" u="none" strike="noStrike" cap="none" baseline="0">
                <a:solidFill>
                  <a:srgbClr val="5424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w Cen MT"/>
              </a:rPr>
              <a:t>5</a:t>
            </a:r>
          </a:p>
        </p:txBody>
      </p:sp>
      <p:sp>
        <p:nvSpPr>
          <p:cNvPr id="16" name="Freeform 15"/>
          <p:cNvSpPr/>
          <p:nvPr/>
        </p:nvSpPr>
        <p:spPr>
          <a:xfrm>
            <a:off x="6454941" y="4129200"/>
            <a:ext cx="794083" cy="2155856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>
            <a:spLocks noChangeAspect="1"/>
          </p:cNvSpPr>
          <p:nvPr/>
        </p:nvSpPr>
        <p:spPr>
          <a:xfrm>
            <a:off x="7491384" y="4215400"/>
            <a:ext cx="954579" cy="2073667"/>
          </a:xfrm>
          <a:custGeom>
            <a:avLst/>
            <a:gdLst>
              <a:gd name="connsiteX0" fmla="*/ 1014662 w 3162514"/>
              <a:gd name="connsiteY0" fmla="*/ 1235240 h 6870032"/>
              <a:gd name="connsiteX1" fmla="*/ 2069431 w 3162514"/>
              <a:gd name="connsiteY1" fmla="*/ 1235240 h 6870032"/>
              <a:gd name="connsiteX2" fmla="*/ 2461139 w 3162514"/>
              <a:gd name="connsiteY2" fmla="*/ 1494882 h 6870032"/>
              <a:gd name="connsiteX3" fmla="*/ 2477108 w 3162514"/>
              <a:gd name="connsiteY3" fmla="*/ 1546326 h 6870032"/>
              <a:gd name="connsiteX4" fmla="*/ 2480512 w 3162514"/>
              <a:gd name="connsiteY4" fmla="*/ 1549615 h 6870032"/>
              <a:gd name="connsiteX5" fmla="*/ 2510425 w 3162514"/>
              <a:gd name="connsiteY5" fmla="*/ 1603780 h 6870032"/>
              <a:gd name="connsiteX6" fmla="*/ 3149664 w 3162514"/>
              <a:gd name="connsiteY6" fmla="*/ 3330709 h 6870032"/>
              <a:gd name="connsiteX7" fmla="*/ 3028139 w 3162514"/>
              <a:gd name="connsiteY7" fmla="*/ 3595075 h 6870032"/>
              <a:gd name="connsiteX8" fmla="*/ 2763773 w 3162514"/>
              <a:gd name="connsiteY8" fmla="*/ 3473550 h 6870032"/>
              <a:gd name="connsiteX9" fmla="*/ 2249963 w 3162514"/>
              <a:gd name="connsiteY9" fmla="*/ 2085472 h 6870032"/>
              <a:gd name="connsiteX10" fmla="*/ 2245896 w 3162514"/>
              <a:gd name="connsiteY10" fmla="*/ 2085472 h 6870032"/>
              <a:gd name="connsiteX11" fmla="*/ 2245896 w 3162514"/>
              <a:gd name="connsiteY11" fmla="*/ 2300353 h 6870032"/>
              <a:gd name="connsiteX12" fmla="*/ 2875547 w 3162514"/>
              <a:gd name="connsiteY12" fmla="*/ 4567990 h 6870032"/>
              <a:gd name="connsiteX13" fmla="*/ 2245896 w 3162514"/>
              <a:gd name="connsiteY13" fmla="*/ 4567990 h 6870032"/>
              <a:gd name="connsiteX14" fmla="*/ 2245896 w 3162514"/>
              <a:gd name="connsiteY14" fmla="*/ 6565232 h 6870032"/>
              <a:gd name="connsiteX15" fmla="*/ 1941096 w 3162514"/>
              <a:gd name="connsiteY15" fmla="*/ 6870032 h 6870032"/>
              <a:gd name="connsiteX16" fmla="*/ 1636296 w 3162514"/>
              <a:gd name="connsiteY16" fmla="*/ 6565232 h 6870032"/>
              <a:gd name="connsiteX17" fmla="*/ 1636296 w 3162514"/>
              <a:gd name="connsiteY17" fmla="*/ 4567990 h 6870032"/>
              <a:gd name="connsiteX18" fmla="*/ 1479884 w 3162514"/>
              <a:gd name="connsiteY18" fmla="*/ 4567990 h 6870032"/>
              <a:gd name="connsiteX19" fmla="*/ 1479884 w 3162514"/>
              <a:gd name="connsiteY19" fmla="*/ 6565232 h 6870032"/>
              <a:gd name="connsiteX20" fmla="*/ 1175084 w 3162514"/>
              <a:gd name="connsiteY20" fmla="*/ 6870032 h 6870032"/>
              <a:gd name="connsiteX21" fmla="*/ 870284 w 3162514"/>
              <a:gd name="connsiteY21" fmla="*/ 6565232 h 6870032"/>
              <a:gd name="connsiteX22" fmla="*/ 870284 w 3162514"/>
              <a:gd name="connsiteY22" fmla="*/ 4567990 h 6870032"/>
              <a:gd name="connsiteX23" fmla="*/ 234355 w 3162514"/>
              <a:gd name="connsiteY23" fmla="*/ 4567990 h 6870032"/>
              <a:gd name="connsiteX24" fmla="*/ 870284 w 3162514"/>
              <a:gd name="connsiteY24" fmla="*/ 2277743 h 6870032"/>
              <a:gd name="connsiteX25" fmla="*/ 870284 w 3162514"/>
              <a:gd name="connsiteY25" fmla="*/ 2085472 h 6870032"/>
              <a:gd name="connsiteX26" fmla="*/ 852447 w 3162514"/>
              <a:gd name="connsiteY26" fmla="*/ 2085472 h 6870032"/>
              <a:gd name="connsiteX27" fmla="*/ 401393 w 3162514"/>
              <a:gd name="connsiteY27" fmla="*/ 3468390 h 6870032"/>
              <a:gd name="connsiteX28" fmla="*/ 141998 w 3162514"/>
              <a:gd name="connsiteY28" fmla="*/ 3600192 h 6870032"/>
              <a:gd name="connsiteX29" fmla="*/ 10196 w 3162514"/>
              <a:gd name="connsiteY29" fmla="*/ 3340796 h 6870032"/>
              <a:gd name="connsiteX30" fmla="*/ 581198 w 3162514"/>
              <a:gd name="connsiteY30" fmla="*/ 1590120 h 6870032"/>
              <a:gd name="connsiteX31" fmla="*/ 608963 w 3162514"/>
              <a:gd name="connsiteY31" fmla="*/ 1534823 h 6870032"/>
              <a:gd name="connsiteX32" fmla="*/ 611319 w 3162514"/>
              <a:gd name="connsiteY32" fmla="*/ 1532361 h 6870032"/>
              <a:gd name="connsiteX33" fmla="*/ 622954 w 3162514"/>
              <a:gd name="connsiteY33" fmla="*/ 1494882 h 6870032"/>
              <a:gd name="connsiteX34" fmla="*/ 1014662 w 3162514"/>
              <a:gd name="connsiteY34" fmla="*/ 1235240 h 6870032"/>
              <a:gd name="connsiteX35" fmla="*/ 1532020 w 3162514"/>
              <a:gd name="connsiteY35" fmla="*/ 0 h 6870032"/>
              <a:gd name="connsiteX36" fmla="*/ 2103520 w 3162514"/>
              <a:gd name="connsiteY36" fmla="*/ 571500 h 6870032"/>
              <a:gd name="connsiteX37" fmla="*/ 1532020 w 3162514"/>
              <a:gd name="connsiteY37" fmla="*/ 1143000 h 6870032"/>
              <a:gd name="connsiteX38" fmla="*/ 960520 w 3162514"/>
              <a:gd name="connsiteY38" fmla="*/ 571500 h 6870032"/>
              <a:gd name="connsiteX39" fmla="*/ 1532020 w 3162514"/>
              <a:gd name="connsiteY39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2514" h="6870032">
                <a:moveTo>
                  <a:pt x="1014662" y="1235240"/>
                </a:moveTo>
                <a:lnTo>
                  <a:pt x="2069431" y="1235240"/>
                </a:lnTo>
                <a:cubicBezTo>
                  <a:pt x="2245520" y="1235240"/>
                  <a:pt x="2396603" y="1342301"/>
                  <a:pt x="2461139" y="1494882"/>
                </a:cubicBezTo>
                <a:lnTo>
                  <a:pt x="2477108" y="1546326"/>
                </a:lnTo>
                <a:lnTo>
                  <a:pt x="2480512" y="1549615"/>
                </a:lnTo>
                <a:cubicBezTo>
                  <a:pt x="2492859" y="1565653"/>
                  <a:pt x="2503029" y="1583800"/>
                  <a:pt x="2510425" y="1603780"/>
                </a:cubicBezTo>
                <a:lnTo>
                  <a:pt x="3149664" y="3330709"/>
                </a:lnTo>
                <a:cubicBezTo>
                  <a:pt x="3189109" y="3437270"/>
                  <a:pt x="3134700" y="3555631"/>
                  <a:pt x="3028139" y="3595075"/>
                </a:cubicBezTo>
                <a:cubicBezTo>
                  <a:pt x="2921578" y="3634520"/>
                  <a:pt x="2803217" y="3580111"/>
                  <a:pt x="2763773" y="3473550"/>
                </a:cubicBezTo>
                <a:lnTo>
                  <a:pt x="2249963" y="2085472"/>
                </a:lnTo>
                <a:lnTo>
                  <a:pt x="2245896" y="2085472"/>
                </a:lnTo>
                <a:lnTo>
                  <a:pt x="2245896" y="2300353"/>
                </a:lnTo>
                <a:lnTo>
                  <a:pt x="2875547" y="4567990"/>
                </a:lnTo>
                <a:lnTo>
                  <a:pt x="2245896" y="4567990"/>
                </a:lnTo>
                <a:lnTo>
                  <a:pt x="2245896" y="6565232"/>
                </a:lnTo>
                <a:cubicBezTo>
                  <a:pt x="2245896" y="6733568"/>
                  <a:pt x="2109432" y="6870032"/>
                  <a:pt x="1941096" y="6870032"/>
                </a:cubicBezTo>
                <a:cubicBezTo>
                  <a:pt x="1772760" y="6870032"/>
                  <a:pt x="1636296" y="6733568"/>
                  <a:pt x="1636296" y="6565232"/>
                </a:cubicBezTo>
                <a:lnTo>
                  <a:pt x="1636296" y="4567990"/>
                </a:lnTo>
                <a:lnTo>
                  <a:pt x="1479884" y="4567990"/>
                </a:lnTo>
                <a:lnTo>
                  <a:pt x="1479884" y="6565232"/>
                </a:lnTo>
                <a:cubicBezTo>
                  <a:pt x="1479884" y="6733568"/>
                  <a:pt x="1343420" y="6870032"/>
                  <a:pt x="1175084" y="6870032"/>
                </a:cubicBezTo>
                <a:cubicBezTo>
                  <a:pt x="1006748" y="6870032"/>
                  <a:pt x="870284" y="6733568"/>
                  <a:pt x="870284" y="6565232"/>
                </a:cubicBezTo>
                <a:lnTo>
                  <a:pt x="870284" y="4567990"/>
                </a:lnTo>
                <a:lnTo>
                  <a:pt x="234355" y="4567990"/>
                </a:lnTo>
                <a:lnTo>
                  <a:pt x="870284" y="2277743"/>
                </a:lnTo>
                <a:lnTo>
                  <a:pt x="870284" y="2085472"/>
                </a:lnTo>
                <a:lnTo>
                  <a:pt x="852447" y="2085472"/>
                </a:lnTo>
                <a:lnTo>
                  <a:pt x="401393" y="3468390"/>
                </a:lnTo>
                <a:cubicBezTo>
                  <a:pt x="366159" y="3576416"/>
                  <a:pt x="250024" y="3635426"/>
                  <a:pt x="141998" y="3600192"/>
                </a:cubicBezTo>
                <a:cubicBezTo>
                  <a:pt x="33971" y="3564958"/>
                  <a:pt x="-25038" y="3448822"/>
                  <a:pt x="10196" y="3340796"/>
                </a:cubicBezTo>
                <a:lnTo>
                  <a:pt x="581198" y="1590120"/>
                </a:lnTo>
                <a:cubicBezTo>
                  <a:pt x="587805" y="1569865"/>
                  <a:pt x="597255" y="1551333"/>
                  <a:pt x="608963" y="1534823"/>
                </a:cubicBezTo>
                <a:lnTo>
                  <a:pt x="611319" y="1532361"/>
                </a:lnTo>
                <a:lnTo>
                  <a:pt x="622954" y="1494882"/>
                </a:lnTo>
                <a:cubicBezTo>
                  <a:pt x="687490" y="1342301"/>
                  <a:pt x="838573" y="1235240"/>
                  <a:pt x="1014662" y="1235240"/>
                </a:cubicBezTo>
                <a:close/>
                <a:moveTo>
                  <a:pt x="1532020" y="0"/>
                </a:moveTo>
                <a:cubicBezTo>
                  <a:pt x="1847651" y="0"/>
                  <a:pt x="2103520" y="255869"/>
                  <a:pt x="2103520" y="571500"/>
                </a:cubicBezTo>
                <a:cubicBezTo>
                  <a:pt x="2103520" y="887131"/>
                  <a:pt x="1847651" y="1143000"/>
                  <a:pt x="1532020" y="1143000"/>
                </a:cubicBezTo>
                <a:cubicBezTo>
                  <a:pt x="1216389" y="1143000"/>
                  <a:pt x="960520" y="887131"/>
                  <a:pt x="960520" y="571500"/>
                </a:cubicBezTo>
                <a:cubicBezTo>
                  <a:pt x="960520" y="255869"/>
                  <a:pt x="1216389" y="0"/>
                  <a:pt x="1532020" y="0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6423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66871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48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Las mejores cosas del condado de Adams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6274" y="3176554"/>
            <a:ext cx="914400" cy="26208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6774" y="4343399"/>
            <a:ext cx="914400" cy="145397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0137" y="4495800"/>
            <a:ext cx="914400" cy="131543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4724400"/>
            <a:ext cx="914400" cy="107297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18" y="5854998"/>
            <a:ext cx="220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18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Ubicación/Acceso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8660" y="5828872"/>
            <a:ext cx="1983181" cy="9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18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Espacio al aire libre, parques </a:t>
            </a:r>
            <a:br>
              <a:rPr lang="es" sz="18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</a:br>
            <a:r>
              <a:rPr lang="es" sz="18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y senderos.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75747" y="5861512"/>
            <a:ext cx="1983181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18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Bajo costo de vida/Asequible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87528" y="5790355"/>
            <a:ext cx="2217621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18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Familia/Amigos/Vecindario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28600" y="5786169"/>
            <a:ext cx="8587946" cy="0"/>
          </a:xfrm>
          <a:prstGeom prst="line">
            <a:avLst/>
          </a:prstGeom>
          <a:ln>
            <a:solidFill>
              <a:srgbClr val="9DC0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Callout 24"/>
          <p:cNvSpPr/>
          <p:nvPr/>
        </p:nvSpPr>
        <p:spPr>
          <a:xfrm>
            <a:off x="381000" y="914400"/>
            <a:ext cx="1524000" cy="1066800"/>
          </a:xfrm>
          <a:prstGeom prst="wedgeEllipseCallout">
            <a:avLst>
              <a:gd name="adj1" fmla="val 104"/>
              <a:gd name="adj2" fmla="val 791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1218" y="1089136"/>
            <a:ext cx="1726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4000" b="1" i="0" u="none" strike="noStrike" cap="none" baseline="0" dirty="0">
                <a:solidFill>
                  <a:srgbClr val="FFBE5F"/>
                </a:solidFill>
                <a:effectLst/>
                <a:uFillTx/>
                <a:latin typeface="Segoe Print"/>
              </a:rPr>
              <a:t>29 %</a:t>
            </a:r>
          </a:p>
        </p:txBody>
      </p:sp>
      <p:sp>
        <p:nvSpPr>
          <p:cNvPr id="38" name="Oval Callout 37"/>
          <p:cNvSpPr/>
          <p:nvPr/>
        </p:nvSpPr>
        <p:spPr>
          <a:xfrm>
            <a:off x="2688113" y="2353654"/>
            <a:ext cx="1011722" cy="822900"/>
          </a:xfrm>
          <a:prstGeom prst="wedgeEllipseCallout">
            <a:avLst>
              <a:gd name="adj1" fmla="val 104"/>
              <a:gd name="adj2" fmla="val 791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90800" y="2534271"/>
            <a:ext cx="1177513" cy="51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2800" b="1" i="0" u="none" strike="noStrike" cap="none" baseline="0" dirty="0">
                <a:solidFill>
                  <a:srgbClr val="2F363E"/>
                </a:solidFill>
                <a:effectLst/>
                <a:uFillTx/>
                <a:latin typeface="Segoe Print"/>
              </a:rPr>
              <a:t>12 %</a:t>
            </a:r>
          </a:p>
        </p:txBody>
      </p:sp>
      <p:sp>
        <p:nvSpPr>
          <p:cNvPr id="40" name="Oval Callout 39"/>
          <p:cNvSpPr/>
          <p:nvPr/>
        </p:nvSpPr>
        <p:spPr>
          <a:xfrm>
            <a:off x="4819649" y="2682300"/>
            <a:ext cx="1011722" cy="822900"/>
          </a:xfrm>
          <a:prstGeom prst="wedgeEllipseCallout">
            <a:avLst>
              <a:gd name="adj1" fmla="val 104"/>
              <a:gd name="adj2" fmla="val 791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24400" y="2824777"/>
            <a:ext cx="1177513" cy="51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2800" b="1" i="0" u="none" strike="noStrike" cap="none" baseline="0" dirty="0">
                <a:solidFill>
                  <a:srgbClr val="2F363E"/>
                </a:solidFill>
                <a:effectLst/>
                <a:uFillTx/>
                <a:latin typeface="Segoe Print"/>
              </a:rPr>
              <a:t>8 % </a:t>
            </a:r>
          </a:p>
        </p:txBody>
      </p:sp>
      <p:sp>
        <p:nvSpPr>
          <p:cNvPr id="48" name="Oval Callout 47"/>
          <p:cNvSpPr/>
          <p:nvPr/>
        </p:nvSpPr>
        <p:spPr>
          <a:xfrm>
            <a:off x="7022615" y="2758500"/>
            <a:ext cx="1011722" cy="822900"/>
          </a:xfrm>
          <a:prstGeom prst="wedgeEllipseCallout">
            <a:avLst>
              <a:gd name="adj1" fmla="val 104"/>
              <a:gd name="adj2" fmla="val 791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34200" y="2895600"/>
            <a:ext cx="1177513" cy="51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2800" b="1" i="0" u="none" strike="noStrike" cap="none" baseline="0" dirty="0">
                <a:solidFill>
                  <a:srgbClr val="2F363E"/>
                </a:solidFill>
                <a:effectLst/>
                <a:uFillTx/>
                <a:latin typeface="Segoe Print"/>
              </a:rPr>
              <a:t>7 %</a:t>
            </a: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989" y="2382326"/>
            <a:ext cx="934211" cy="74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00210" y="3872242"/>
            <a:ext cx="887180" cy="78333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78" y="3451860"/>
            <a:ext cx="708991" cy="815340"/>
          </a:xfrm>
          <a:prstGeom prst="rect">
            <a:avLst/>
          </a:prstGeom>
        </p:spPr>
      </p:pic>
      <p:pic>
        <p:nvPicPr>
          <p:cNvPr id="29" name="Picture 2" descr="C:\Users\morgan.adams\AppData\Local\Microsoft\Windows\Temporary Internet Files\Content.IE5\DUYS1RIV\cash1[1]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6847" y="3728462"/>
            <a:ext cx="843538" cy="8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55823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200400"/>
            <a:ext cx="8842780" cy="115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3600" b="1" i="0" u="none" strike="noStrike" cap="none" baseline="0" dirty="0">
                <a:solidFill>
                  <a:srgbClr val="000000"/>
                </a:solidFill>
                <a:effectLst/>
                <a:uFillTx/>
                <a:latin typeface="Tw Cen MT"/>
              </a:rPr>
              <a:t>Las opciones de parques y recreación son un </a:t>
            </a:r>
            <a:r>
              <a:rPr lang="es" sz="3400" b="1" i="0" u="sng" strike="noStrike" cap="none" baseline="0" dirty="0">
                <a:solidFill>
                  <a:srgbClr val="04617B"/>
                </a:solidFill>
                <a:effectLst/>
                <a:uFill>
                  <a:solidFill>
                    <a:srgbClr val="04617B"/>
                  </a:solidFill>
                </a:uFill>
                <a:latin typeface="Segoe Print"/>
              </a:rPr>
              <a:t>punto destacado</a:t>
            </a:r>
            <a:r>
              <a:rPr lang="es" sz="3400" b="1" dirty="0">
                <a:solidFill>
                  <a:srgbClr val="000000"/>
                </a:solidFill>
                <a:latin typeface="Tw Cen MT"/>
              </a:rPr>
              <a:t>.</a:t>
            </a:r>
            <a:endParaRPr lang="es" sz="3400" b="1" i="0" u="sng" strike="noStrike" cap="none" baseline="0" dirty="0">
              <a:solidFill>
                <a:srgbClr val="04617B"/>
              </a:solidFill>
              <a:effectLst/>
              <a:uFill>
                <a:solidFill>
                  <a:srgbClr val="04617B"/>
                </a:solidFill>
              </a:uFill>
              <a:latin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297897268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flipV="1">
            <a:off x="1637013" y="2101610"/>
            <a:ext cx="1543050" cy="71779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961240730"/>
              </p:ext>
            </p:extLst>
          </p:nvPr>
        </p:nvGraphicFramePr>
        <p:xfrm>
          <a:off x="100736" y="2118193"/>
          <a:ext cx="3730764" cy="307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65999" y="3352800"/>
            <a:ext cx="122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2800" b="1" i="0" u="none" strike="noStrike" cap="none" baseline="0" dirty="0">
                <a:solidFill>
                  <a:srgbClr val="04617B"/>
                </a:solidFill>
                <a:effectLst/>
                <a:uFillTx/>
                <a:latin typeface="Tahoma"/>
              </a:rPr>
              <a:t>47 %</a:t>
            </a:r>
          </a:p>
        </p:txBody>
      </p:sp>
      <p:grpSp>
        <p:nvGrpSpPr>
          <p:cNvPr id="11" name="Group 40"/>
          <p:cNvGrpSpPr/>
          <p:nvPr/>
        </p:nvGrpSpPr>
        <p:grpSpPr>
          <a:xfrm>
            <a:off x="413793" y="1311983"/>
            <a:ext cx="3692061" cy="769441"/>
            <a:chOff x="228600" y="485341"/>
            <a:chExt cx="4114800" cy="15389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28600" y="1254790"/>
              <a:ext cx="4114800" cy="0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97588" y="492020"/>
              <a:ext cx="3712199" cy="152554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s" sz="2200" b="1" i="0" u="none" strike="noStrike" cap="none" baseline="0">
                  <a:solidFill>
                    <a:srgbClr val="7030A0"/>
                  </a:solidFill>
                  <a:effectLst/>
                  <a:uFillTx/>
                  <a:latin typeface="Segoe Print"/>
                </a:rPr>
                <a:t>Visitó un vecindario</a:t>
              </a:r>
            </a:p>
            <a:p>
              <a:pPr algn="ctr"/>
              <a:r>
                <a:rPr lang="es" sz="2200" b="1" i="0" u="none" strike="noStrike" cap="none" baseline="0">
                  <a:solidFill>
                    <a:srgbClr val="7030A0"/>
                  </a:solidFill>
                  <a:effectLst/>
                  <a:uFillTx/>
                  <a:latin typeface="Segoe Print"/>
                </a:rPr>
                <a:t> o parque del condado</a:t>
              </a:r>
            </a:p>
          </p:txBody>
        </p:sp>
      </p:grpSp>
      <p:grpSp>
        <p:nvGrpSpPr>
          <p:cNvPr id="20" name="Group 40"/>
          <p:cNvGrpSpPr/>
          <p:nvPr/>
        </p:nvGrpSpPr>
        <p:grpSpPr>
          <a:xfrm>
            <a:off x="4953000" y="1440908"/>
            <a:ext cx="3794235" cy="523220"/>
            <a:chOff x="228600" y="994549"/>
            <a:chExt cx="4114800" cy="52322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28600" y="1254790"/>
              <a:ext cx="4114800" cy="0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70881" y="996820"/>
              <a:ext cx="2858093" cy="5186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s" sz="2800" b="1" i="0" u="none" strike="noStrike" cap="none" baseline="0">
                  <a:solidFill>
                    <a:srgbClr val="0079A7"/>
                  </a:solidFill>
                  <a:effectLst/>
                  <a:uFillTx/>
                  <a:latin typeface="Segoe Print"/>
                </a:rPr>
                <a:t>Servicios</a:t>
              </a:r>
            </a:p>
          </p:txBody>
        </p:sp>
      </p:grpSp>
      <p:cxnSp>
        <p:nvCxnSpPr>
          <p:cNvPr id="23" name="Elbow Connector 22"/>
          <p:cNvCxnSpPr>
            <a:cxnSpLocks/>
            <a:endCxn id="9" idx="3"/>
          </p:cNvCxnSpPr>
          <p:nvPr/>
        </p:nvCxnSpPr>
        <p:spPr>
          <a:xfrm rot="10800000" flipV="1">
            <a:off x="3831500" y="2368945"/>
            <a:ext cx="1481002" cy="128924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6">
                <a:lumMod val="75000"/>
              </a:schemeClr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446888" y="2056311"/>
            <a:ext cx="943168" cy="7149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" sz="2000" b="0" i="0" u="none" strike="noStrike" cap="none" baseline="0" dirty="0">
                <a:solidFill>
                  <a:srgbClr val="FFFFFF"/>
                </a:solidFill>
                <a:effectLst/>
                <a:uFillTx/>
                <a:latin typeface="Tahoma"/>
              </a:rPr>
              <a:t>76 %</a:t>
            </a:r>
          </a:p>
        </p:txBody>
      </p:sp>
      <p:sp>
        <p:nvSpPr>
          <p:cNvPr id="28" name="Oval 27"/>
          <p:cNvSpPr/>
          <p:nvPr/>
        </p:nvSpPr>
        <p:spPr>
          <a:xfrm>
            <a:off x="5436145" y="3274063"/>
            <a:ext cx="943168" cy="7149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" sz="2000" b="0" i="0" u="none" strike="noStrike" cap="none" baseline="0" dirty="0">
                <a:solidFill>
                  <a:srgbClr val="FFFFFF"/>
                </a:solidFill>
                <a:effectLst/>
                <a:uFillTx/>
                <a:latin typeface="Tahoma"/>
              </a:rPr>
              <a:t>73 %</a:t>
            </a:r>
          </a:p>
        </p:txBody>
      </p:sp>
      <p:sp>
        <p:nvSpPr>
          <p:cNvPr id="29" name="Oval 28"/>
          <p:cNvSpPr/>
          <p:nvPr/>
        </p:nvSpPr>
        <p:spPr>
          <a:xfrm>
            <a:off x="5457632" y="4657782"/>
            <a:ext cx="943168" cy="7149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" sz="2000" b="0" i="0" u="none" strike="noStrike" cap="none" baseline="0" dirty="0">
                <a:solidFill>
                  <a:srgbClr val="FFFFFF"/>
                </a:solidFill>
                <a:effectLst/>
                <a:uFillTx/>
                <a:latin typeface="Tahoma"/>
              </a:rPr>
              <a:t>79 %</a:t>
            </a:r>
          </a:p>
        </p:txBody>
      </p:sp>
      <p:cxnSp>
        <p:nvCxnSpPr>
          <p:cNvPr id="33" name="Elbow Connector 32"/>
          <p:cNvCxnSpPr>
            <a:cxnSpLocks/>
            <a:endCxn id="9" idx="3"/>
          </p:cNvCxnSpPr>
          <p:nvPr/>
        </p:nvCxnSpPr>
        <p:spPr>
          <a:xfrm rot="10800000" flipV="1">
            <a:off x="3831500" y="3655607"/>
            <a:ext cx="1536278" cy="2579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6">
                <a:lumMod val="75000"/>
              </a:schemeClr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cxnSpLocks/>
            <a:endCxn id="9" idx="3"/>
          </p:cNvCxnSpPr>
          <p:nvPr/>
        </p:nvCxnSpPr>
        <p:spPr>
          <a:xfrm rot="10800000">
            <a:off x="3831500" y="3658187"/>
            <a:ext cx="1481002" cy="1286662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6">
                <a:lumMod val="75000"/>
              </a:schemeClr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"/>
          <p:cNvSpPr txBox="1"/>
          <p:nvPr/>
        </p:nvSpPr>
        <p:spPr>
          <a:xfrm>
            <a:off x="6424626" y="1934291"/>
            <a:ext cx="2364561" cy="118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" sz="2400" b="0" i="0" u="none" strike="noStrike" cap="none" baseline="0" dirty="0">
                <a:solidFill>
                  <a:srgbClr val="000000"/>
                </a:solidFill>
                <a:effectLst/>
                <a:uFillTx/>
                <a:latin typeface="Tahoma"/>
              </a:rPr>
              <a:t>Espacio al aire libre, parques y senderos.</a:t>
            </a:r>
          </a:p>
        </p:txBody>
      </p:sp>
      <p:sp>
        <p:nvSpPr>
          <p:cNvPr id="46" name="TextBox 1"/>
          <p:cNvSpPr txBox="1"/>
          <p:nvPr/>
        </p:nvSpPr>
        <p:spPr>
          <a:xfrm>
            <a:off x="6397518" y="3168366"/>
            <a:ext cx="2642475" cy="1556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" sz="2400" b="0" i="0" u="none" strike="noStrike" cap="none" baseline="0" dirty="0">
                <a:solidFill>
                  <a:srgbClr val="000000"/>
                </a:solidFill>
                <a:effectLst/>
                <a:uFillTx/>
                <a:latin typeface="Tahoma"/>
              </a:rPr>
              <a:t>Feria del condado/Predios de la feria del condado.</a:t>
            </a:r>
          </a:p>
        </p:txBody>
      </p:sp>
      <p:sp>
        <p:nvSpPr>
          <p:cNvPr id="47" name="TextBox 1"/>
          <p:cNvSpPr txBox="1"/>
          <p:nvPr/>
        </p:nvSpPr>
        <p:spPr>
          <a:xfrm>
            <a:off x="6419004" y="4738817"/>
            <a:ext cx="2364563" cy="823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" sz="2400" b="0" i="0" u="none" strike="noStrike" cap="none" baseline="0" dirty="0">
                <a:solidFill>
                  <a:srgbClr val="000000"/>
                </a:solidFill>
                <a:effectLst/>
                <a:uFillTx/>
                <a:latin typeface="Tahoma"/>
              </a:rPr>
              <a:t>Parques y recreación.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s" sz="4000" b="0" i="0" u="none" strike="noStrike" cap="none" baseline="0">
                <a:solidFill>
                  <a:srgbClr val="04617B"/>
                </a:solidFill>
                <a:effectLst/>
                <a:uFillTx/>
                <a:latin typeface="Tw Cen MT"/>
              </a:rPr>
              <a:t>Espacio al aire libre, parques y recreación</a:t>
            </a:r>
          </a:p>
        </p:txBody>
      </p:sp>
    </p:spTree>
    <p:extLst>
      <p:ext uri="{BB962C8B-B14F-4D97-AF65-F5344CB8AC3E}">
        <p14:creationId xmlns:p14="http://schemas.microsoft.com/office/powerpoint/2010/main" val="244435128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533400" y="182701"/>
            <a:ext cx="65884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spc="600">
                <a:solidFill>
                  <a:schemeClr val="tx2"/>
                </a:solidFill>
                <a:latin typeface="+mj-lt"/>
              </a:rPr>
              <a:t>6 10</a:t>
            </a:r>
          </a:p>
        </p:txBody>
      </p:sp>
      <p:sp>
        <p:nvSpPr>
          <p:cNvPr id="17" name="Freeform 16"/>
          <p:cNvSpPr/>
          <p:nvPr/>
        </p:nvSpPr>
        <p:spPr>
          <a:xfrm>
            <a:off x="304800" y="3281696"/>
            <a:ext cx="685800" cy="1888707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117558" y="3281696"/>
            <a:ext cx="685800" cy="1888707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930316" y="3281696"/>
            <a:ext cx="685800" cy="1888707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>
            <a:spLocks noChangeAspect="1"/>
          </p:cNvSpPr>
          <p:nvPr/>
        </p:nvSpPr>
        <p:spPr>
          <a:xfrm>
            <a:off x="1146792" y="3297990"/>
            <a:ext cx="861936" cy="1872414"/>
          </a:xfrm>
          <a:custGeom>
            <a:avLst/>
            <a:gdLst>
              <a:gd name="connsiteX0" fmla="*/ 1014662 w 3162514"/>
              <a:gd name="connsiteY0" fmla="*/ 1235240 h 6870032"/>
              <a:gd name="connsiteX1" fmla="*/ 2069431 w 3162514"/>
              <a:gd name="connsiteY1" fmla="*/ 1235240 h 6870032"/>
              <a:gd name="connsiteX2" fmla="*/ 2461139 w 3162514"/>
              <a:gd name="connsiteY2" fmla="*/ 1494882 h 6870032"/>
              <a:gd name="connsiteX3" fmla="*/ 2477108 w 3162514"/>
              <a:gd name="connsiteY3" fmla="*/ 1546326 h 6870032"/>
              <a:gd name="connsiteX4" fmla="*/ 2480512 w 3162514"/>
              <a:gd name="connsiteY4" fmla="*/ 1549615 h 6870032"/>
              <a:gd name="connsiteX5" fmla="*/ 2510425 w 3162514"/>
              <a:gd name="connsiteY5" fmla="*/ 1603780 h 6870032"/>
              <a:gd name="connsiteX6" fmla="*/ 3149664 w 3162514"/>
              <a:gd name="connsiteY6" fmla="*/ 3330709 h 6870032"/>
              <a:gd name="connsiteX7" fmla="*/ 3028139 w 3162514"/>
              <a:gd name="connsiteY7" fmla="*/ 3595075 h 6870032"/>
              <a:gd name="connsiteX8" fmla="*/ 2763773 w 3162514"/>
              <a:gd name="connsiteY8" fmla="*/ 3473550 h 6870032"/>
              <a:gd name="connsiteX9" fmla="*/ 2249963 w 3162514"/>
              <a:gd name="connsiteY9" fmla="*/ 2085472 h 6870032"/>
              <a:gd name="connsiteX10" fmla="*/ 2245896 w 3162514"/>
              <a:gd name="connsiteY10" fmla="*/ 2085472 h 6870032"/>
              <a:gd name="connsiteX11" fmla="*/ 2245896 w 3162514"/>
              <a:gd name="connsiteY11" fmla="*/ 2300353 h 6870032"/>
              <a:gd name="connsiteX12" fmla="*/ 2875547 w 3162514"/>
              <a:gd name="connsiteY12" fmla="*/ 4567990 h 6870032"/>
              <a:gd name="connsiteX13" fmla="*/ 2245896 w 3162514"/>
              <a:gd name="connsiteY13" fmla="*/ 4567990 h 6870032"/>
              <a:gd name="connsiteX14" fmla="*/ 2245896 w 3162514"/>
              <a:gd name="connsiteY14" fmla="*/ 6565232 h 6870032"/>
              <a:gd name="connsiteX15" fmla="*/ 1941096 w 3162514"/>
              <a:gd name="connsiteY15" fmla="*/ 6870032 h 6870032"/>
              <a:gd name="connsiteX16" fmla="*/ 1636296 w 3162514"/>
              <a:gd name="connsiteY16" fmla="*/ 6565232 h 6870032"/>
              <a:gd name="connsiteX17" fmla="*/ 1636296 w 3162514"/>
              <a:gd name="connsiteY17" fmla="*/ 4567990 h 6870032"/>
              <a:gd name="connsiteX18" fmla="*/ 1479884 w 3162514"/>
              <a:gd name="connsiteY18" fmla="*/ 4567990 h 6870032"/>
              <a:gd name="connsiteX19" fmla="*/ 1479884 w 3162514"/>
              <a:gd name="connsiteY19" fmla="*/ 6565232 h 6870032"/>
              <a:gd name="connsiteX20" fmla="*/ 1175084 w 3162514"/>
              <a:gd name="connsiteY20" fmla="*/ 6870032 h 6870032"/>
              <a:gd name="connsiteX21" fmla="*/ 870284 w 3162514"/>
              <a:gd name="connsiteY21" fmla="*/ 6565232 h 6870032"/>
              <a:gd name="connsiteX22" fmla="*/ 870284 w 3162514"/>
              <a:gd name="connsiteY22" fmla="*/ 4567990 h 6870032"/>
              <a:gd name="connsiteX23" fmla="*/ 234355 w 3162514"/>
              <a:gd name="connsiteY23" fmla="*/ 4567990 h 6870032"/>
              <a:gd name="connsiteX24" fmla="*/ 870284 w 3162514"/>
              <a:gd name="connsiteY24" fmla="*/ 2277743 h 6870032"/>
              <a:gd name="connsiteX25" fmla="*/ 870284 w 3162514"/>
              <a:gd name="connsiteY25" fmla="*/ 2085472 h 6870032"/>
              <a:gd name="connsiteX26" fmla="*/ 852447 w 3162514"/>
              <a:gd name="connsiteY26" fmla="*/ 2085472 h 6870032"/>
              <a:gd name="connsiteX27" fmla="*/ 401393 w 3162514"/>
              <a:gd name="connsiteY27" fmla="*/ 3468390 h 6870032"/>
              <a:gd name="connsiteX28" fmla="*/ 141998 w 3162514"/>
              <a:gd name="connsiteY28" fmla="*/ 3600192 h 6870032"/>
              <a:gd name="connsiteX29" fmla="*/ 10196 w 3162514"/>
              <a:gd name="connsiteY29" fmla="*/ 3340796 h 6870032"/>
              <a:gd name="connsiteX30" fmla="*/ 581198 w 3162514"/>
              <a:gd name="connsiteY30" fmla="*/ 1590120 h 6870032"/>
              <a:gd name="connsiteX31" fmla="*/ 608963 w 3162514"/>
              <a:gd name="connsiteY31" fmla="*/ 1534823 h 6870032"/>
              <a:gd name="connsiteX32" fmla="*/ 611319 w 3162514"/>
              <a:gd name="connsiteY32" fmla="*/ 1532361 h 6870032"/>
              <a:gd name="connsiteX33" fmla="*/ 622954 w 3162514"/>
              <a:gd name="connsiteY33" fmla="*/ 1494882 h 6870032"/>
              <a:gd name="connsiteX34" fmla="*/ 1014662 w 3162514"/>
              <a:gd name="connsiteY34" fmla="*/ 1235240 h 6870032"/>
              <a:gd name="connsiteX35" fmla="*/ 1532020 w 3162514"/>
              <a:gd name="connsiteY35" fmla="*/ 0 h 6870032"/>
              <a:gd name="connsiteX36" fmla="*/ 2103520 w 3162514"/>
              <a:gd name="connsiteY36" fmla="*/ 571500 h 6870032"/>
              <a:gd name="connsiteX37" fmla="*/ 1532020 w 3162514"/>
              <a:gd name="connsiteY37" fmla="*/ 1143000 h 6870032"/>
              <a:gd name="connsiteX38" fmla="*/ 960520 w 3162514"/>
              <a:gd name="connsiteY38" fmla="*/ 571500 h 6870032"/>
              <a:gd name="connsiteX39" fmla="*/ 1532020 w 3162514"/>
              <a:gd name="connsiteY39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2514" h="6870032">
                <a:moveTo>
                  <a:pt x="1014662" y="1235240"/>
                </a:moveTo>
                <a:lnTo>
                  <a:pt x="2069431" y="1235240"/>
                </a:lnTo>
                <a:cubicBezTo>
                  <a:pt x="2245520" y="1235240"/>
                  <a:pt x="2396603" y="1342301"/>
                  <a:pt x="2461139" y="1494882"/>
                </a:cubicBezTo>
                <a:lnTo>
                  <a:pt x="2477108" y="1546326"/>
                </a:lnTo>
                <a:lnTo>
                  <a:pt x="2480512" y="1549615"/>
                </a:lnTo>
                <a:cubicBezTo>
                  <a:pt x="2492859" y="1565653"/>
                  <a:pt x="2503029" y="1583800"/>
                  <a:pt x="2510425" y="1603780"/>
                </a:cubicBezTo>
                <a:lnTo>
                  <a:pt x="3149664" y="3330709"/>
                </a:lnTo>
                <a:cubicBezTo>
                  <a:pt x="3189109" y="3437270"/>
                  <a:pt x="3134700" y="3555631"/>
                  <a:pt x="3028139" y="3595075"/>
                </a:cubicBezTo>
                <a:cubicBezTo>
                  <a:pt x="2921578" y="3634520"/>
                  <a:pt x="2803217" y="3580111"/>
                  <a:pt x="2763773" y="3473550"/>
                </a:cubicBezTo>
                <a:lnTo>
                  <a:pt x="2249963" y="2085472"/>
                </a:lnTo>
                <a:lnTo>
                  <a:pt x="2245896" y="2085472"/>
                </a:lnTo>
                <a:lnTo>
                  <a:pt x="2245896" y="2300353"/>
                </a:lnTo>
                <a:lnTo>
                  <a:pt x="2875547" y="4567990"/>
                </a:lnTo>
                <a:lnTo>
                  <a:pt x="2245896" y="4567990"/>
                </a:lnTo>
                <a:lnTo>
                  <a:pt x="2245896" y="6565232"/>
                </a:lnTo>
                <a:cubicBezTo>
                  <a:pt x="2245896" y="6733568"/>
                  <a:pt x="2109432" y="6870032"/>
                  <a:pt x="1941096" y="6870032"/>
                </a:cubicBezTo>
                <a:cubicBezTo>
                  <a:pt x="1772760" y="6870032"/>
                  <a:pt x="1636296" y="6733568"/>
                  <a:pt x="1636296" y="6565232"/>
                </a:cubicBezTo>
                <a:lnTo>
                  <a:pt x="1636296" y="4567990"/>
                </a:lnTo>
                <a:lnTo>
                  <a:pt x="1479884" y="4567990"/>
                </a:lnTo>
                <a:lnTo>
                  <a:pt x="1479884" y="6565232"/>
                </a:lnTo>
                <a:cubicBezTo>
                  <a:pt x="1479884" y="6733568"/>
                  <a:pt x="1343420" y="6870032"/>
                  <a:pt x="1175084" y="6870032"/>
                </a:cubicBezTo>
                <a:cubicBezTo>
                  <a:pt x="1006748" y="6870032"/>
                  <a:pt x="870284" y="6733568"/>
                  <a:pt x="870284" y="6565232"/>
                </a:cubicBezTo>
                <a:lnTo>
                  <a:pt x="870284" y="4567990"/>
                </a:lnTo>
                <a:lnTo>
                  <a:pt x="234355" y="4567990"/>
                </a:lnTo>
                <a:lnTo>
                  <a:pt x="870284" y="2277743"/>
                </a:lnTo>
                <a:lnTo>
                  <a:pt x="870284" y="2085472"/>
                </a:lnTo>
                <a:lnTo>
                  <a:pt x="852447" y="2085472"/>
                </a:lnTo>
                <a:lnTo>
                  <a:pt x="401393" y="3468390"/>
                </a:lnTo>
                <a:cubicBezTo>
                  <a:pt x="366159" y="3576416"/>
                  <a:pt x="250024" y="3635426"/>
                  <a:pt x="141998" y="3600192"/>
                </a:cubicBezTo>
                <a:cubicBezTo>
                  <a:pt x="33971" y="3564958"/>
                  <a:pt x="-25038" y="3448822"/>
                  <a:pt x="10196" y="3340796"/>
                </a:cubicBezTo>
                <a:lnTo>
                  <a:pt x="581198" y="1590120"/>
                </a:lnTo>
                <a:cubicBezTo>
                  <a:pt x="587805" y="1569865"/>
                  <a:pt x="597255" y="1551333"/>
                  <a:pt x="608963" y="1534823"/>
                </a:cubicBezTo>
                <a:lnTo>
                  <a:pt x="611319" y="1532361"/>
                </a:lnTo>
                <a:lnTo>
                  <a:pt x="622954" y="1494882"/>
                </a:lnTo>
                <a:cubicBezTo>
                  <a:pt x="687490" y="1342301"/>
                  <a:pt x="838573" y="1235240"/>
                  <a:pt x="1014662" y="1235240"/>
                </a:cubicBezTo>
                <a:close/>
                <a:moveTo>
                  <a:pt x="1532020" y="0"/>
                </a:moveTo>
                <a:cubicBezTo>
                  <a:pt x="1847651" y="0"/>
                  <a:pt x="2103520" y="255869"/>
                  <a:pt x="2103520" y="571500"/>
                </a:cubicBezTo>
                <a:cubicBezTo>
                  <a:pt x="2103520" y="887131"/>
                  <a:pt x="1847651" y="1143000"/>
                  <a:pt x="1532020" y="1143000"/>
                </a:cubicBezTo>
                <a:cubicBezTo>
                  <a:pt x="1216389" y="1143000"/>
                  <a:pt x="960520" y="887131"/>
                  <a:pt x="960520" y="571500"/>
                </a:cubicBezTo>
                <a:cubicBezTo>
                  <a:pt x="960520" y="255869"/>
                  <a:pt x="1216389" y="0"/>
                  <a:pt x="153202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Freeform 20"/>
          <p:cNvSpPr>
            <a:spLocks noChangeAspect="1"/>
          </p:cNvSpPr>
          <p:nvPr/>
        </p:nvSpPr>
        <p:spPr>
          <a:xfrm>
            <a:off x="2978531" y="3276600"/>
            <a:ext cx="879283" cy="1910096"/>
          </a:xfrm>
          <a:custGeom>
            <a:avLst/>
            <a:gdLst>
              <a:gd name="connsiteX0" fmla="*/ 1014662 w 3162514"/>
              <a:gd name="connsiteY0" fmla="*/ 1235240 h 6870032"/>
              <a:gd name="connsiteX1" fmla="*/ 2069431 w 3162514"/>
              <a:gd name="connsiteY1" fmla="*/ 1235240 h 6870032"/>
              <a:gd name="connsiteX2" fmla="*/ 2461139 w 3162514"/>
              <a:gd name="connsiteY2" fmla="*/ 1494882 h 6870032"/>
              <a:gd name="connsiteX3" fmla="*/ 2477108 w 3162514"/>
              <a:gd name="connsiteY3" fmla="*/ 1546326 h 6870032"/>
              <a:gd name="connsiteX4" fmla="*/ 2480512 w 3162514"/>
              <a:gd name="connsiteY4" fmla="*/ 1549615 h 6870032"/>
              <a:gd name="connsiteX5" fmla="*/ 2510425 w 3162514"/>
              <a:gd name="connsiteY5" fmla="*/ 1603780 h 6870032"/>
              <a:gd name="connsiteX6" fmla="*/ 3149664 w 3162514"/>
              <a:gd name="connsiteY6" fmla="*/ 3330709 h 6870032"/>
              <a:gd name="connsiteX7" fmla="*/ 3028139 w 3162514"/>
              <a:gd name="connsiteY7" fmla="*/ 3595075 h 6870032"/>
              <a:gd name="connsiteX8" fmla="*/ 2763773 w 3162514"/>
              <a:gd name="connsiteY8" fmla="*/ 3473550 h 6870032"/>
              <a:gd name="connsiteX9" fmla="*/ 2249963 w 3162514"/>
              <a:gd name="connsiteY9" fmla="*/ 2085472 h 6870032"/>
              <a:gd name="connsiteX10" fmla="*/ 2245896 w 3162514"/>
              <a:gd name="connsiteY10" fmla="*/ 2085472 h 6870032"/>
              <a:gd name="connsiteX11" fmla="*/ 2245896 w 3162514"/>
              <a:gd name="connsiteY11" fmla="*/ 2300353 h 6870032"/>
              <a:gd name="connsiteX12" fmla="*/ 2875547 w 3162514"/>
              <a:gd name="connsiteY12" fmla="*/ 4567990 h 6870032"/>
              <a:gd name="connsiteX13" fmla="*/ 2245896 w 3162514"/>
              <a:gd name="connsiteY13" fmla="*/ 4567990 h 6870032"/>
              <a:gd name="connsiteX14" fmla="*/ 2245896 w 3162514"/>
              <a:gd name="connsiteY14" fmla="*/ 6565232 h 6870032"/>
              <a:gd name="connsiteX15" fmla="*/ 1941096 w 3162514"/>
              <a:gd name="connsiteY15" fmla="*/ 6870032 h 6870032"/>
              <a:gd name="connsiteX16" fmla="*/ 1636296 w 3162514"/>
              <a:gd name="connsiteY16" fmla="*/ 6565232 h 6870032"/>
              <a:gd name="connsiteX17" fmla="*/ 1636296 w 3162514"/>
              <a:gd name="connsiteY17" fmla="*/ 4567990 h 6870032"/>
              <a:gd name="connsiteX18" fmla="*/ 1479884 w 3162514"/>
              <a:gd name="connsiteY18" fmla="*/ 4567990 h 6870032"/>
              <a:gd name="connsiteX19" fmla="*/ 1479884 w 3162514"/>
              <a:gd name="connsiteY19" fmla="*/ 6565232 h 6870032"/>
              <a:gd name="connsiteX20" fmla="*/ 1175084 w 3162514"/>
              <a:gd name="connsiteY20" fmla="*/ 6870032 h 6870032"/>
              <a:gd name="connsiteX21" fmla="*/ 870284 w 3162514"/>
              <a:gd name="connsiteY21" fmla="*/ 6565232 h 6870032"/>
              <a:gd name="connsiteX22" fmla="*/ 870284 w 3162514"/>
              <a:gd name="connsiteY22" fmla="*/ 4567990 h 6870032"/>
              <a:gd name="connsiteX23" fmla="*/ 234355 w 3162514"/>
              <a:gd name="connsiteY23" fmla="*/ 4567990 h 6870032"/>
              <a:gd name="connsiteX24" fmla="*/ 870284 w 3162514"/>
              <a:gd name="connsiteY24" fmla="*/ 2277743 h 6870032"/>
              <a:gd name="connsiteX25" fmla="*/ 870284 w 3162514"/>
              <a:gd name="connsiteY25" fmla="*/ 2085472 h 6870032"/>
              <a:gd name="connsiteX26" fmla="*/ 852447 w 3162514"/>
              <a:gd name="connsiteY26" fmla="*/ 2085472 h 6870032"/>
              <a:gd name="connsiteX27" fmla="*/ 401393 w 3162514"/>
              <a:gd name="connsiteY27" fmla="*/ 3468390 h 6870032"/>
              <a:gd name="connsiteX28" fmla="*/ 141998 w 3162514"/>
              <a:gd name="connsiteY28" fmla="*/ 3600192 h 6870032"/>
              <a:gd name="connsiteX29" fmla="*/ 10196 w 3162514"/>
              <a:gd name="connsiteY29" fmla="*/ 3340796 h 6870032"/>
              <a:gd name="connsiteX30" fmla="*/ 581198 w 3162514"/>
              <a:gd name="connsiteY30" fmla="*/ 1590120 h 6870032"/>
              <a:gd name="connsiteX31" fmla="*/ 608963 w 3162514"/>
              <a:gd name="connsiteY31" fmla="*/ 1534823 h 6870032"/>
              <a:gd name="connsiteX32" fmla="*/ 611319 w 3162514"/>
              <a:gd name="connsiteY32" fmla="*/ 1532361 h 6870032"/>
              <a:gd name="connsiteX33" fmla="*/ 622954 w 3162514"/>
              <a:gd name="connsiteY33" fmla="*/ 1494882 h 6870032"/>
              <a:gd name="connsiteX34" fmla="*/ 1014662 w 3162514"/>
              <a:gd name="connsiteY34" fmla="*/ 1235240 h 6870032"/>
              <a:gd name="connsiteX35" fmla="*/ 1532020 w 3162514"/>
              <a:gd name="connsiteY35" fmla="*/ 0 h 6870032"/>
              <a:gd name="connsiteX36" fmla="*/ 2103520 w 3162514"/>
              <a:gd name="connsiteY36" fmla="*/ 571500 h 6870032"/>
              <a:gd name="connsiteX37" fmla="*/ 1532020 w 3162514"/>
              <a:gd name="connsiteY37" fmla="*/ 1143000 h 6870032"/>
              <a:gd name="connsiteX38" fmla="*/ 960520 w 3162514"/>
              <a:gd name="connsiteY38" fmla="*/ 571500 h 6870032"/>
              <a:gd name="connsiteX39" fmla="*/ 1532020 w 3162514"/>
              <a:gd name="connsiteY39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2514" h="6870032">
                <a:moveTo>
                  <a:pt x="1014662" y="1235240"/>
                </a:moveTo>
                <a:lnTo>
                  <a:pt x="2069431" y="1235240"/>
                </a:lnTo>
                <a:cubicBezTo>
                  <a:pt x="2245520" y="1235240"/>
                  <a:pt x="2396603" y="1342301"/>
                  <a:pt x="2461139" y="1494882"/>
                </a:cubicBezTo>
                <a:lnTo>
                  <a:pt x="2477108" y="1546326"/>
                </a:lnTo>
                <a:lnTo>
                  <a:pt x="2480512" y="1549615"/>
                </a:lnTo>
                <a:cubicBezTo>
                  <a:pt x="2492859" y="1565653"/>
                  <a:pt x="2503029" y="1583800"/>
                  <a:pt x="2510425" y="1603780"/>
                </a:cubicBezTo>
                <a:lnTo>
                  <a:pt x="3149664" y="3330709"/>
                </a:lnTo>
                <a:cubicBezTo>
                  <a:pt x="3189109" y="3437270"/>
                  <a:pt x="3134700" y="3555631"/>
                  <a:pt x="3028139" y="3595075"/>
                </a:cubicBezTo>
                <a:cubicBezTo>
                  <a:pt x="2921578" y="3634520"/>
                  <a:pt x="2803217" y="3580111"/>
                  <a:pt x="2763773" y="3473550"/>
                </a:cubicBezTo>
                <a:lnTo>
                  <a:pt x="2249963" y="2085472"/>
                </a:lnTo>
                <a:lnTo>
                  <a:pt x="2245896" y="2085472"/>
                </a:lnTo>
                <a:lnTo>
                  <a:pt x="2245896" y="2300353"/>
                </a:lnTo>
                <a:lnTo>
                  <a:pt x="2875547" y="4567990"/>
                </a:lnTo>
                <a:lnTo>
                  <a:pt x="2245896" y="4567990"/>
                </a:lnTo>
                <a:lnTo>
                  <a:pt x="2245896" y="6565232"/>
                </a:lnTo>
                <a:cubicBezTo>
                  <a:pt x="2245896" y="6733568"/>
                  <a:pt x="2109432" y="6870032"/>
                  <a:pt x="1941096" y="6870032"/>
                </a:cubicBezTo>
                <a:cubicBezTo>
                  <a:pt x="1772760" y="6870032"/>
                  <a:pt x="1636296" y="6733568"/>
                  <a:pt x="1636296" y="6565232"/>
                </a:cubicBezTo>
                <a:lnTo>
                  <a:pt x="1636296" y="4567990"/>
                </a:lnTo>
                <a:lnTo>
                  <a:pt x="1479884" y="4567990"/>
                </a:lnTo>
                <a:lnTo>
                  <a:pt x="1479884" y="6565232"/>
                </a:lnTo>
                <a:cubicBezTo>
                  <a:pt x="1479884" y="6733568"/>
                  <a:pt x="1343420" y="6870032"/>
                  <a:pt x="1175084" y="6870032"/>
                </a:cubicBezTo>
                <a:cubicBezTo>
                  <a:pt x="1006748" y="6870032"/>
                  <a:pt x="870284" y="6733568"/>
                  <a:pt x="870284" y="6565232"/>
                </a:cubicBezTo>
                <a:lnTo>
                  <a:pt x="870284" y="4567990"/>
                </a:lnTo>
                <a:lnTo>
                  <a:pt x="234355" y="4567990"/>
                </a:lnTo>
                <a:lnTo>
                  <a:pt x="870284" y="2277743"/>
                </a:lnTo>
                <a:lnTo>
                  <a:pt x="870284" y="2085472"/>
                </a:lnTo>
                <a:lnTo>
                  <a:pt x="852447" y="2085472"/>
                </a:lnTo>
                <a:lnTo>
                  <a:pt x="401393" y="3468390"/>
                </a:lnTo>
                <a:cubicBezTo>
                  <a:pt x="366159" y="3576416"/>
                  <a:pt x="250024" y="3635426"/>
                  <a:pt x="141998" y="3600192"/>
                </a:cubicBezTo>
                <a:cubicBezTo>
                  <a:pt x="33971" y="3564958"/>
                  <a:pt x="-25038" y="3448822"/>
                  <a:pt x="10196" y="3340796"/>
                </a:cubicBezTo>
                <a:lnTo>
                  <a:pt x="581198" y="1590120"/>
                </a:lnTo>
                <a:cubicBezTo>
                  <a:pt x="587805" y="1569865"/>
                  <a:pt x="597255" y="1551333"/>
                  <a:pt x="608963" y="1534823"/>
                </a:cubicBezTo>
                <a:lnTo>
                  <a:pt x="611319" y="1532361"/>
                </a:lnTo>
                <a:lnTo>
                  <a:pt x="622954" y="1494882"/>
                </a:lnTo>
                <a:cubicBezTo>
                  <a:pt x="687490" y="1342301"/>
                  <a:pt x="838573" y="1235240"/>
                  <a:pt x="1014662" y="1235240"/>
                </a:cubicBezTo>
                <a:close/>
                <a:moveTo>
                  <a:pt x="1532020" y="0"/>
                </a:moveTo>
                <a:cubicBezTo>
                  <a:pt x="1847651" y="0"/>
                  <a:pt x="2103520" y="255869"/>
                  <a:pt x="2103520" y="571500"/>
                </a:cubicBezTo>
                <a:cubicBezTo>
                  <a:pt x="2103520" y="887131"/>
                  <a:pt x="1847651" y="1143000"/>
                  <a:pt x="1532020" y="1143000"/>
                </a:cubicBezTo>
                <a:cubicBezTo>
                  <a:pt x="1216389" y="1143000"/>
                  <a:pt x="960520" y="887131"/>
                  <a:pt x="960520" y="571500"/>
                </a:cubicBezTo>
                <a:cubicBezTo>
                  <a:pt x="960520" y="255869"/>
                  <a:pt x="1216389" y="0"/>
                  <a:pt x="1532020" y="0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Freeform 26"/>
          <p:cNvSpPr/>
          <p:nvPr/>
        </p:nvSpPr>
        <p:spPr>
          <a:xfrm>
            <a:off x="658481" y="4119908"/>
            <a:ext cx="685800" cy="1888707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357484" y="4119908"/>
            <a:ext cx="685800" cy="1888707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4445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283997" y="4119908"/>
            <a:ext cx="685800" cy="1888707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>
            <a:spLocks noChangeAspect="1"/>
          </p:cNvSpPr>
          <p:nvPr/>
        </p:nvSpPr>
        <p:spPr>
          <a:xfrm>
            <a:off x="1500473" y="4136202"/>
            <a:ext cx="861936" cy="1872414"/>
          </a:xfrm>
          <a:custGeom>
            <a:avLst/>
            <a:gdLst>
              <a:gd name="connsiteX0" fmla="*/ 1014662 w 3162514"/>
              <a:gd name="connsiteY0" fmla="*/ 1235240 h 6870032"/>
              <a:gd name="connsiteX1" fmla="*/ 2069431 w 3162514"/>
              <a:gd name="connsiteY1" fmla="*/ 1235240 h 6870032"/>
              <a:gd name="connsiteX2" fmla="*/ 2461139 w 3162514"/>
              <a:gd name="connsiteY2" fmla="*/ 1494882 h 6870032"/>
              <a:gd name="connsiteX3" fmla="*/ 2477108 w 3162514"/>
              <a:gd name="connsiteY3" fmla="*/ 1546326 h 6870032"/>
              <a:gd name="connsiteX4" fmla="*/ 2480512 w 3162514"/>
              <a:gd name="connsiteY4" fmla="*/ 1549615 h 6870032"/>
              <a:gd name="connsiteX5" fmla="*/ 2510425 w 3162514"/>
              <a:gd name="connsiteY5" fmla="*/ 1603780 h 6870032"/>
              <a:gd name="connsiteX6" fmla="*/ 3149664 w 3162514"/>
              <a:gd name="connsiteY6" fmla="*/ 3330709 h 6870032"/>
              <a:gd name="connsiteX7" fmla="*/ 3028139 w 3162514"/>
              <a:gd name="connsiteY7" fmla="*/ 3595075 h 6870032"/>
              <a:gd name="connsiteX8" fmla="*/ 2763773 w 3162514"/>
              <a:gd name="connsiteY8" fmla="*/ 3473550 h 6870032"/>
              <a:gd name="connsiteX9" fmla="*/ 2249963 w 3162514"/>
              <a:gd name="connsiteY9" fmla="*/ 2085472 h 6870032"/>
              <a:gd name="connsiteX10" fmla="*/ 2245896 w 3162514"/>
              <a:gd name="connsiteY10" fmla="*/ 2085472 h 6870032"/>
              <a:gd name="connsiteX11" fmla="*/ 2245896 w 3162514"/>
              <a:gd name="connsiteY11" fmla="*/ 2300353 h 6870032"/>
              <a:gd name="connsiteX12" fmla="*/ 2875547 w 3162514"/>
              <a:gd name="connsiteY12" fmla="*/ 4567990 h 6870032"/>
              <a:gd name="connsiteX13" fmla="*/ 2245896 w 3162514"/>
              <a:gd name="connsiteY13" fmla="*/ 4567990 h 6870032"/>
              <a:gd name="connsiteX14" fmla="*/ 2245896 w 3162514"/>
              <a:gd name="connsiteY14" fmla="*/ 6565232 h 6870032"/>
              <a:gd name="connsiteX15" fmla="*/ 1941096 w 3162514"/>
              <a:gd name="connsiteY15" fmla="*/ 6870032 h 6870032"/>
              <a:gd name="connsiteX16" fmla="*/ 1636296 w 3162514"/>
              <a:gd name="connsiteY16" fmla="*/ 6565232 h 6870032"/>
              <a:gd name="connsiteX17" fmla="*/ 1636296 w 3162514"/>
              <a:gd name="connsiteY17" fmla="*/ 4567990 h 6870032"/>
              <a:gd name="connsiteX18" fmla="*/ 1479884 w 3162514"/>
              <a:gd name="connsiteY18" fmla="*/ 4567990 h 6870032"/>
              <a:gd name="connsiteX19" fmla="*/ 1479884 w 3162514"/>
              <a:gd name="connsiteY19" fmla="*/ 6565232 h 6870032"/>
              <a:gd name="connsiteX20" fmla="*/ 1175084 w 3162514"/>
              <a:gd name="connsiteY20" fmla="*/ 6870032 h 6870032"/>
              <a:gd name="connsiteX21" fmla="*/ 870284 w 3162514"/>
              <a:gd name="connsiteY21" fmla="*/ 6565232 h 6870032"/>
              <a:gd name="connsiteX22" fmla="*/ 870284 w 3162514"/>
              <a:gd name="connsiteY22" fmla="*/ 4567990 h 6870032"/>
              <a:gd name="connsiteX23" fmla="*/ 234355 w 3162514"/>
              <a:gd name="connsiteY23" fmla="*/ 4567990 h 6870032"/>
              <a:gd name="connsiteX24" fmla="*/ 870284 w 3162514"/>
              <a:gd name="connsiteY24" fmla="*/ 2277743 h 6870032"/>
              <a:gd name="connsiteX25" fmla="*/ 870284 w 3162514"/>
              <a:gd name="connsiteY25" fmla="*/ 2085472 h 6870032"/>
              <a:gd name="connsiteX26" fmla="*/ 852447 w 3162514"/>
              <a:gd name="connsiteY26" fmla="*/ 2085472 h 6870032"/>
              <a:gd name="connsiteX27" fmla="*/ 401393 w 3162514"/>
              <a:gd name="connsiteY27" fmla="*/ 3468390 h 6870032"/>
              <a:gd name="connsiteX28" fmla="*/ 141998 w 3162514"/>
              <a:gd name="connsiteY28" fmla="*/ 3600192 h 6870032"/>
              <a:gd name="connsiteX29" fmla="*/ 10196 w 3162514"/>
              <a:gd name="connsiteY29" fmla="*/ 3340796 h 6870032"/>
              <a:gd name="connsiteX30" fmla="*/ 581198 w 3162514"/>
              <a:gd name="connsiteY30" fmla="*/ 1590120 h 6870032"/>
              <a:gd name="connsiteX31" fmla="*/ 608963 w 3162514"/>
              <a:gd name="connsiteY31" fmla="*/ 1534823 h 6870032"/>
              <a:gd name="connsiteX32" fmla="*/ 611319 w 3162514"/>
              <a:gd name="connsiteY32" fmla="*/ 1532361 h 6870032"/>
              <a:gd name="connsiteX33" fmla="*/ 622954 w 3162514"/>
              <a:gd name="connsiteY33" fmla="*/ 1494882 h 6870032"/>
              <a:gd name="connsiteX34" fmla="*/ 1014662 w 3162514"/>
              <a:gd name="connsiteY34" fmla="*/ 1235240 h 6870032"/>
              <a:gd name="connsiteX35" fmla="*/ 1532020 w 3162514"/>
              <a:gd name="connsiteY35" fmla="*/ 0 h 6870032"/>
              <a:gd name="connsiteX36" fmla="*/ 2103520 w 3162514"/>
              <a:gd name="connsiteY36" fmla="*/ 571500 h 6870032"/>
              <a:gd name="connsiteX37" fmla="*/ 1532020 w 3162514"/>
              <a:gd name="connsiteY37" fmla="*/ 1143000 h 6870032"/>
              <a:gd name="connsiteX38" fmla="*/ 960520 w 3162514"/>
              <a:gd name="connsiteY38" fmla="*/ 571500 h 6870032"/>
              <a:gd name="connsiteX39" fmla="*/ 1532020 w 3162514"/>
              <a:gd name="connsiteY39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2514" h="6870032">
                <a:moveTo>
                  <a:pt x="1014662" y="1235240"/>
                </a:moveTo>
                <a:lnTo>
                  <a:pt x="2069431" y="1235240"/>
                </a:lnTo>
                <a:cubicBezTo>
                  <a:pt x="2245520" y="1235240"/>
                  <a:pt x="2396603" y="1342301"/>
                  <a:pt x="2461139" y="1494882"/>
                </a:cubicBezTo>
                <a:lnTo>
                  <a:pt x="2477108" y="1546326"/>
                </a:lnTo>
                <a:lnTo>
                  <a:pt x="2480512" y="1549615"/>
                </a:lnTo>
                <a:cubicBezTo>
                  <a:pt x="2492859" y="1565653"/>
                  <a:pt x="2503029" y="1583800"/>
                  <a:pt x="2510425" y="1603780"/>
                </a:cubicBezTo>
                <a:lnTo>
                  <a:pt x="3149664" y="3330709"/>
                </a:lnTo>
                <a:cubicBezTo>
                  <a:pt x="3189109" y="3437270"/>
                  <a:pt x="3134700" y="3555631"/>
                  <a:pt x="3028139" y="3595075"/>
                </a:cubicBezTo>
                <a:cubicBezTo>
                  <a:pt x="2921578" y="3634520"/>
                  <a:pt x="2803217" y="3580111"/>
                  <a:pt x="2763773" y="3473550"/>
                </a:cubicBezTo>
                <a:lnTo>
                  <a:pt x="2249963" y="2085472"/>
                </a:lnTo>
                <a:lnTo>
                  <a:pt x="2245896" y="2085472"/>
                </a:lnTo>
                <a:lnTo>
                  <a:pt x="2245896" y="2300353"/>
                </a:lnTo>
                <a:lnTo>
                  <a:pt x="2875547" y="4567990"/>
                </a:lnTo>
                <a:lnTo>
                  <a:pt x="2245896" y="4567990"/>
                </a:lnTo>
                <a:lnTo>
                  <a:pt x="2245896" y="6565232"/>
                </a:lnTo>
                <a:cubicBezTo>
                  <a:pt x="2245896" y="6733568"/>
                  <a:pt x="2109432" y="6870032"/>
                  <a:pt x="1941096" y="6870032"/>
                </a:cubicBezTo>
                <a:cubicBezTo>
                  <a:pt x="1772760" y="6870032"/>
                  <a:pt x="1636296" y="6733568"/>
                  <a:pt x="1636296" y="6565232"/>
                </a:cubicBezTo>
                <a:lnTo>
                  <a:pt x="1636296" y="4567990"/>
                </a:lnTo>
                <a:lnTo>
                  <a:pt x="1479884" y="4567990"/>
                </a:lnTo>
                <a:lnTo>
                  <a:pt x="1479884" y="6565232"/>
                </a:lnTo>
                <a:cubicBezTo>
                  <a:pt x="1479884" y="6733568"/>
                  <a:pt x="1343420" y="6870032"/>
                  <a:pt x="1175084" y="6870032"/>
                </a:cubicBezTo>
                <a:cubicBezTo>
                  <a:pt x="1006748" y="6870032"/>
                  <a:pt x="870284" y="6733568"/>
                  <a:pt x="870284" y="6565232"/>
                </a:cubicBezTo>
                <a:lnTo>
                  <a:pt x="870284" y="4567990"/>
                </a:lnTo>
                <a:lnTo>
                  <a:pt x="234355" y="4567990"/>
                </a:lnTo>
                <a:lnTo>
                  <a:pt x="870284" y="2277743"/>
                </a:lnTo>
                <a:lnTo>
                  <a:pt x="870284" y="2085472"/>
                </a:lnTo>
                <a:lnTo>
                  <a:pt x="852447" y="2085472"/>
                </a:lnTo>
                <a:lnTo>
                  <a:pt x="401393" y="3468390"/>
                </a:lnTo>
                <a:cubicBezTo>
                  <a:pt x="366159" y="3576416"/>
                  <a:pt x="250024" y="3635426"/>
                  <a:pt x="141998" y="3600192"/>
                </a:cubicBezTo>
                <a:cubicBezTo>
                  <a:pt x="33971" y="3564958"/>
                  <a:pt x="-25038" y="3448822"/>
                  <a:pt x="10196" y="3340796"/>
                </a:cubicBezTo>
                <a:lnTo>
                  <a:pt x="581198" y="1590120"/>
                </a:lnTo>
                <a:cubicBezTo>
                  <a:pt x="587805" y="1569865"/>
                  <a:pt x="597255" y="1551333"/>
                  <a:pt x="608963" y="1534823"/>
                </a:cubicBezTo>
                <a:lnTo>
                  <a:pt x="611319" y="1532361"/>
                </a:lnTo>
                <a:lnTo>
                  <a:pt x="622954" y="1494882"/>
                </a:lnTo>
                <a:cubicBezTo>
                  <a:pt x="687490" y="1342301"/>
                  <a:pt x="838573" y="1235240"/>
                  <a:pt x="1014662" y="1235240"/>
                </a:cubicBezTo>
                <a:close/>
                <a:moveTo>
                  <a:pt x="1532020" y="0"/>
                </a:moveTo>
                <a:cubicBezTo>
                  <a:pt x="1847651" y="0"/>
                  <a:pt x="2103520" y="255869"/>
                  <a:pt x="2103520" y="571500"/>
                </a:cubicBezTo>
                <a:cubicBezTo>
                  <a:pt x="2103520" y="887131"/>
                  <a:pt x="1847651" y="1143000"/>
                  <a:pt x="1532020" y="1143000"/>
                </a:cubicBezTo>
                <a:cubicBezTo>
                  <a:pt x="1216389" y="1143000"/>
                  <a:pt x="960520" y="887131"/>
                  <a:pt x="960520" y="571500"/>
                </a:cubicBezTo>
                <a:cubicBezTo>
                  <a:pt x="960520" y="255869"/>
                  <a:pt x="1216389" y="0"/>
                  <a:pt x="153202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>
            <a:spLocks noChangeAspect="1"/>
          </p:cNvSpPr>
          <p:nvPr/>
        </p:nvSpPr>
        <p:spPr>
          <a:xfrm>
            <a:off x="3332212" y="4114812"/>
            <a:ext cx="879283" cy="1910096"/>
          </a:xfrm>
          <a:custGeom>
            <a:avLst/>
            <a:gdLst>
              <a:gd name="connsiteX0" fmla="*/ 1014662 w 3162514"/>
              <a:gd name="connsiteY0" fmla="*/ 1235240 h 6870032"/>
              <a:gd name="connsiteX1" fmla="*/ 2069431 w 3162514"/>
              <a:gd name="connsiteY1" fmla="*/ 1235240 h 6870032"/>
              <a:gd name="connsiteX2" fmla="*/ 2461139 w 3162514"/>
              <a:gd name="connsiteY2" fmla="*/ 1494882 h 6870032"/>
              <a:gd name="connsiteX3" fmla="*/ 2477108 w 3162514"/>
              <a:gd name="connsiteY3" fmla="*/ 1546326 h 6870032"/>
              <a:gd name="connsiteX4" fmla="*/ 2480512 w 3162514"/>
              <a:gd name="connsiteY4" fmla="*/ 1549615 h 6870032"/>
              <a:gd name="connsiteX5" fmla="*/ 2510425 w 3162514"/>
              <a:gd name="connsiteY5" fmla="*/ 1603780 h 6870032"/>
              <a:gd name="connsiteX6" fmla="*/ 3149664 w 3162514"/>
              <a:gd name="connsiteY6" fmla="*/ 3330709 h 6870032"/>
              <a:gd name="connsiteX7" fmla="*/ 3028139 w 3162514"/>
              <a:gd name="connsiteY7" fmla="*/ 3595075 h 6870032"/>
              <a:gd name="connsiteX8" fmla="*/ 2763773 w 3162514"/>
              <a:gd name="connsiteY8" fmla="*/ 3473550 h 6870032"/>
              <a:gd name="connsiteX9" fmla="*/ 2249963 w 3162514"/>
              <a:gd name="connsiteY9" fmla="*/ 2085472 h 6870032"/>
              <a:gd name="connsiteX10" fmla="*/ 2245896 w 3162514"/>
              <a:gd name="connsiteY10" fmla="*/ 2085472 h 6870032"/>
              <a:gd name="connsiteX11" fmla="*/ 2245896 w 3162514"/>
              <a:gd name="connsiteY11" fmla="*/ 2300353 h 6870032"/>
              <a:gd name="connsiteX12" fmla="*/ 2875547 w 3162514"/>
              <a:gd name="connsiteY12" fmla="*/ 4567990 h 6870032"/>
              <a:gd name="connsiteX13" fmla="*/ 2245896 w 3162514"/>
              <a:gd name="connsiteY13" fmla="*/ 4567990 h 6870032"/>
              <a:gd name="connsiteX14" fmla="*/ 2245896 w 3162514"/>
              <a:gd name="connsiteY14" fmla="*/ 6565232 h 6870032"/>
              <a:gd name="connsiteX15" fmla="*/ 1941096 w 3162514"/>
              <a:gd name="connsiteY15" fmla="*/ 6870032 h 6870032"/>
              <a:gd name="connsiteX16" fmla="*/ 1636296 w 3162514"/>
              <a:gd name="connsiteY16" fmla="*/ 6565232 h 6870032"/>
              <a:gd name="connsiteX17" fmla="*/ 1636296 w 3162514"/>
              <a:gd name="connsiteY17" fmla="*/ 4567990 h 6870032"/>
              <a:gd name="connsiteX18" fmla="*/ 1479884 w 3162514"/>
              <a:gd name="connsiteY18" fmla="*/ 4567990 h 6870032"/>
              <a:gd name="connsiteX19" fmla="*/ 1479884 w 3162514"/>
              <a:gd name="connsiteY19" fmla="*/ 6565232 h 6870032"/>
              <a:gd name="connsiteX20" fmla="*/ 1175084 w 3162514"/>
              <a:gd name="connsiteY20" fmla="*/ 6870032 h 6870032"/>
              <a:gd name="connsiteX21" fmla="*/ 870284 w 3162514"/>
              <a:gd name="connsiteY21" fmla="*/ 6565232 h 6870032"/>
              <a:gd name="connsiteX22" fmla="*/ 870284 w 3162514"/>
              <a:gd name="connsiteY22" fmla="*/ 4567990 h 6870032"/>
              <a:gd name="connsiteX23" fmla="*/ 234355 w 3162514"/>
              <a:gd name="connsiteY23" fmla="*/ 4567990 h 6870032"/>
              <a:gd name="connsiteX24" fmla="*/ 870284 w 3162514"/>
              <a:gd name="connsiteY24" fmla="*/ 2277743 h 6870032"/>
              <a:gd name="connsiteX25" fmla="*/ 870284 w 3162514"/>
              <a:gd name="connsiteY25" fmla="*/ 2085472 h 6870032"/>
              <a:gd name="connsiteX26" fmla="*/ 852447 w 3162514"/>
              <a:gd name="connsiteY26" fmla="*/ 2085472 h 6870032"/>
              <a:gd name="connsiteX27" fmla="*/ 401393 w 3162514"/>
              <a:gd name="connsiteY27" fmla="*/ 3468390 h 6870032"/>
              <a:gd name="connsiteX28" fmla="*/ 141998 w 3162514"/>
              <a:gd name="connsiteY28" fmla="*/ 3600192 h 6870032"/>
              <a:gd name="connsiteX29" fmla="*/ 10196 w 3162514"/>
              <a:gd name="connsiteY29" fmla="*/ 3340796 h 6870032"/>
              <a:gd name="connsiteX30" fmla="*/ 581198 w 3162514"/>
              <a:gd name="connsiteY30" fmla="*/ 1590120 h 6870032"/>
              <a:gd name="connsiteX31" fmla="*/ 608963 w 3162514"/>
              <a:gd name="connsiteY31" fmla="*/ 1534823 h 6870032"/>
              <a:gd name="connsiteX32" fmla="*/ 611319 w 3162514"/>
              <a:gd name="connsiteY32" fmla="*/ 1532361 h 6870032"/>
              <a:gd name="connsiteX33" fmla="*/ 622954 w 3162514"/>
              <a:gd name="connsiteY33" fmla="*/ 1494882 h 6870032"/>
              <a:gd name="connsiteX34" fmla="*/ 1014662 w 3162514"/>
              <a:gd name="connsiteY34" fmla="*/ 1235240 h 6870032"/>
              <a:gd name="connsiteX35" fmla="*/ 1532020 w 3162514"/>
              <a:gd name="connsiteY35" fmla="*/ 0 h 6870032"/>
              <a:gd name="connsiteX36" fmla="*/ 2103520 w 3162514"/>
              <a:gd name="connsiteY36" fmla="*/ 571500 h 6870032"/>
              <a:gd name="connsiteX37" fmla="*/ 1532020 w 3162514"/>
              <a:gd name="connsiteY37" fmla="*/ 1143000 h 6870032"/>
              <a:gd name="connsiteX38" fmla="*/ 960520 w 3162514"/>
              <a:gd name="connsiteY38" fmla="*/ 571500 h 6870032"/>
              <a:gd name="connsiteX39" fmla="*/ 1532020 w 3162514"/>
              <a:gd name="connsiteY39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2514" h="6870032">
                <a:moveTo>
                  <a:pt x="1014662" y="1235240"/>
                </a:moveTo>
                <a:lnTo>
                  <a:pt x="2069431" y="1235240"/>
                </a:lnTo>
                <a:cubicBezTo>
                  <a:pt x="2245520" y="1235240"/>
                  <a:pt x="2396603" y="1342301"/>
                  <a:pt x="2461139" y="1494882"/>
                </a:cubicBezTo>
                <a:lnTo>
                  <a:pt x="2477108" y="1546326"/>
                </a:lnTo>
                <a:lnTo>
                  <a:pt x="2480512" y="1549615"/>
                </a:lnTo>
                <a:cubicBezTo>
                  <a:pt x="2492859" y="1565653"/>
                  <a:pt x="2503029" y="1583800"/>
                  <a:pt x="2510425" y="1603780"/>
                </a:cubicBezTo>
                <a:lnTo>
                  <a:pt x="3149664" y="3330709"/>
                </a:lnTo>
                <a:cubicBezTo>
                  <a:pt x="3189109" y="3437270"/>
                  <a:pt x="3134700" y="3555631"/>
                  <a:pt x="3028139" y="3595075"/>
                </a:cubicBezTo>
                <a:cubicBezTo>
                  <a:pt x="2921578" y="3634520"/>
                  <a:pt x="2803217" y="3580111"/>
                  <a:pt x="2763773" y="3473550"/>
                </a:cubicBezTo>
                <a:lnTo>
                  <a:pt x="2249963" y="2085472"/>
                </a:lnTo>
                <a:lnTo>
                  <a:pt x="2245896" y="2085472"/>
                </a:lnTo>
                <a:lnTo>
                  <a:pt x="2245896" y="2300353"/>
                </a:lnTo>
                <a:lnTo>
                  <a:pt x="2875547" y="4567990"/>
                </a:lnTo>
                <a:lnTo>
                  <a:pt x="2245896" y="4567990"/>
                </a:lnTo>
                <a:lnTo>
                  <a:pt x="2245896" y="6565232"/>
                </a:lnTo>
                <a:cubicBezTo>
                  <a:pt x="2245896" y="6733568"/>
                  <a:pt x="2109432" y="6870032"/>
                  <a:pt x="1941096" y="6870032"/>
                </a:cubicBezTo>
                <a:cubicBezTo>
                  <a:pt x="1772760" y="6870032"/>
                  <a:pt x="1636296" y="6733568"/>
                  <a:pt x="1636296" y="6565232"/>
                </a:cubicBezTo>
                <a:lnTo>
                  <a:pt x="1636296" y="4567990"/>
                </a:lnTo>
                <a:lnTo>
                  <a:pt x="1479884" y="4567990"/>
                </a:lnTo>
                <a:lnTo>
                  <a:pt x="1479884" y="6565232"/>
                </a:lnTo>
                <a:cubicBezTo>
                  <a:pt x="1479884" y="6733568"/>
                  <a:pt x="1343420" y="6870032"/>
                  <a:pt x="1175084" y="6870032"/>
                </a:cubicBezTo>
                <a:cubicBezTo>
                  <a:pt x="1006748" y="6870032"/>
                  <a:pt x="870284" y="6733568"/>
                  <a:pt x="870284" y="6565232"/>
                </a:cubicBezTo>
                <a:lnTo>
                  <a:pt x="870284" y="4567990"/>
                </a:lnTo>
                <a:lnTo>
                  <a:pt x="234355" y="4567990"/>
                </a:lnTo>
                <a:lnTo>
                  <a:pt x="870284" y="2277743"/>
                </a:lnTo>
                <a:lnTo>
                  <a:pt x="870284" y="2085472"/>
                </a:lnTo>
                <a:lnTo>
                  <a:pt x="852447" y="2085472"/>
                </a:lnTo>
                <a:lnTo>
                  <a:pt x="401393" y="3468390"/>
                </a:lnTo>
                <a:cubicBezTo>
                  <a:pt x="366159" y="3576416"/>
                  <a:pt x="250024" y="3635426"/>
                  <a:pt x="141998" y="3600192"/>
                </a:cubicBezTo>
                <a:cubicBezTo>
                  <a:pt x="33971" y="3564958"/>
                  <a:pt x="-25038" y="3448822"/>
                  <a:pt x="10196" y="3340796"/>
                </a:cubicBezTo>
                <a:lnTo>
                  <a:pt x="581198" y="1590120"/>
                </a:lnTo>
                <a:cubicBezTo>
                  <a:pt x="587805" y="1569865"/>
                  <a:pt x="597255" y="1551333"/>
                  <a:pt x="608963" y="1534823"/>
                </a:cubicBezTo>
                <a:lnTo>
                  <a:pt x="611319" y="1532361"/>
                </a:lnTo>
                <a:lnTo>
                  <a:pt x="622954" y="1494882"/>
                </a:lnTo>
                <a:cubicBezTo>
                  <a:pt x="687490" y="1342301"/>
                  <a:pt x="838573" y="1235240"/>
                  <a:pt x="1014662" y="1235240"/>
                </a:cubicBezTo>
                <a:close/>
                <a:moveTo>
                  <a:pt x="1532020" y="0"/>
                </a:moveTo>
                <a:cubicBezTo>
                  <a:pt x="1847651" y="0"/>
                  <a:pt x="2103520" y="255869"/>
                  <a:pt x="2103520" y="571500"/>
                </a:cubicBezTo>
                <a:cubicBezTo>
                  <a:pt x="2103520" y="887131"/>
                  <a:pt x="1847651" y="1143000"/>
                  <a:pt x="1532020" y="1143000"/>
                </a:cubicBezTo>
                <a:cubicBezTo>
                  <a:pt x="1216389" y="1143000"/>
                  <a:pt x="960520" y="887131"/>
                  <a:pt x="960520" y="571500"/>
                </a:cubicBezTo>
                <a:cubicBezTo>
                  <a:pt x="960520" y="255869"/>
                  <a:pt x="1216389" y="0"/>
                  <a:pt x="1532020" y="0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TextBox 31"/>
          <p:cNvSpPr txBox="1"/>
          <p:nvPr/>
        </p:nvSpPr>
        <p:spPr>
          <a:xfrm>
            <a:off x="1512470" y="1506140"/>
            <a:ext cx="1253539" cy="9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5400" b="0" i="0" u="none" strike="noStrike" cap="none" baseline="0">
                <a:solidFill>
                  <a:srgbClr val="95E2FF"/>
                </a:solidFill>
                <a:effectLst/>
                <a:uFillTx/>
                <a:latin typeface="Segoe Print"/>
              </a:rPr>
              <a:t>de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07044" y="990600"/>
            <a:ext cx="3502176" cy="5217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" sz="2800" b="1" i="0" u="none" strike="noStrike" cap="none" baseline="0" dirty="0">
                <a:solidFill>
                  <a:srgbClr val="073763"/>
                </a:solidFill>
                <a:effectLst/>
                <a:uFillTx/>
                <a:latin typeface="Segoe Print"/>
              </a:rPr>
              <a:t>Oportunidades de recreación.</a:t>
            </a:r>
          </a:p>
          <a:p>
            <a:endParaRPr lang="en-US" sz="2800" b="1" dirty="0">
              <a:solidFill>
                <a:schemeClr val="accent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" sz="2800" b="1" i="0" u="none" strike="noStrike" cap="none" baseline="0" dirty="0">
                <a:solidFill>
                  <a:srgbClr val="073763"/>
                </a:solidFill>
                <a:effectLst/>
                <a:uFillTx/>
                <a:latin typeface="Segoe Print"/>
              </a:rPr>
              <a:t>Oportunidades para participar en recreación al aire libre o disfrutar la naturaleza.</a:t>
            </a:r>
          </a:p>
          <a:p>
            <a:endParaRPr lang="en-US" sz="2800" b="1" dirty="0">
              <a:solidFill>
                <a:schemeClr val="accent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" sz="2800" b="1" i="0" u="none" strike="noStrike" cap="none" baseline="0" dirty="0">
                <a:solidFill>
                  <a:srgbClr val="073763"/>
                </a:solidFill>
                <a:effectLst/>
                <a:uFillTx/>
                <a:latin typeface="Segoe Print"/>
              </a:rPr>
              <a:t>Apariencia en general.</a:t>
            </a:r>
          </a:p>
        </p:txBody>
      </p:sp>
    </p:spTree>
    <p:extLst>
      <p:ext uri="{BB962C8B-B14F-4D97-AF65-F5344CB8AC3E}">
        <p14:creationId xmlns:p14="http://schemas.microsoft.com/office/powerpoint/2010/main" val="106766281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s" sz="4000" b="1" i="0" u="none" strike="noStrike" cap="none" baseline="0">
                <a:solidFill>
                  <a:srgbClr val="04617B"/>
                </a:solidFill>
                <a:effectLst/>
                <a:uFillTx/>
                <a:latin typeface="Tw Cen MT"/>
              </a:rPr>
              <a:t>Cantidad de instalaciones en parques y para recreación</a:t>
            </a:r>
          </a:p>
        </p:txBody>
      </p:sp>
      <p:sp>
        <p:nvSpPr>
          <p:cNvPr id="21" name="Freeform 20"/>
          <p:cNvSpPr/>
          <p:nvPr/>
        </p:nvSpPr>
        <p:spPr>
          <a:xfrm>
            <a:off x="1625894" y="3515602"/>
            <a:ext cx="1117306" cy="2634349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2" name="Freeform 21"/>
          <p:cNvSpPr>
            <a:spLocks noChangeAspect="1"/>
          </p:cNvSpPr>
          <p:nvPr/>
        </p:nvSpPr>
        <p:spPr>
          <a:xfrm>
            <a:off x="381000" y="3515602"/>
            <a:ext cx="1212681" cy="2634350"/>
          </a:xfrm>
          <a:custGeom>
            <a:avLst/>
            <a:gdLst>
              <a:gd name="connsiteX0" fmla="*/ 1014662 w 3162514"/>
              <a:gd name="connsiteY0" fmla="*/ 1235240 h 6870032"/>
              <a:gd name="connsiteX1" fmla="*/ 2069431 w 3162514"/>
              <a:gd name="connsiteY1" fmla="*/ 1235240 h 6870032"/>
              <a:gd name="connsiteX2" fmla="*/ 2461139 w 3162514"/>
              <a:gd name="connsiteY2" fmla="*/ 1494882 h 6870032"/>
              <a:gd name="connsiteX3" fmla="*/ 2477108 w 3162514"/>
              <a:gd name="connsiteY3" fmla="*/ 1546326 h 6870032"/>
              <a:gd name="connsiteX4" fmla="*/ 2480512 w 3162514"/>
              <a:gd name="connsiteY4" fmla="*/ 1549615 h 6870032"/>
              <a:gd name="connsiteX5" fmla="*/ 2510425 w 3162514"/>
              <a:gd name="connsiteY5" fmla="*/ 1603780 h 6870032"/>
              <a:gd name="connsiteX6" fmla="*/ 3149664 w 3162514"/>
              <a:gd name="connsiteY6" fmla="*/ 3330709 h 6870032"/>
              <a:gd name="connsiteX7" fmla="*/ 3028139 w 3162514"/>
              <a:gd name="connsiteY7" fmla="*/ 3595075 h 6870032"/>
              <a:gd name="connsiteX8" fmla="*/ 2763773 w 3162514"/>
              <a:gd name="connsiteY8" fmla="*/ 3473550 h 6870032"/>
              <a:gd name="connsiteX9" fmla="*/ 2249963 w 3162514"/>
              <a:gd name="connsiteY9" fmla="*/ 2085472 h 6870032"/>
              <a:gd name="connsiteX10" fmla="*/ 2245896 w 3162514"/>
              <a:gd name="connsiteY10" fmla="*/ 2085472 h 6870032"/>
              <a:gd name="connsiteX11" fmla="*/ 2245896 w 3162514"/>
              <a:gd name="connsiteY11" fmla="*/ 2300353 h 6870032"/>
              <a:gd name="connsiteX12" fmla="*/ 2875547 w 3162514"/>
              <a:gd name="connsiteY12" fmla="*/ 4567990 h 6870032"/>
              <a:gd name="connsiteX13" fmla="*/ 2245896 w 3162514"/>
              <a:gd name="connsiteY13" fmla="*/ 4567990 h 6870032"/>
              <a:gd name="connsiteX14" fmla="*/ 2245896 w 3162514"/>
              <a:gd name="connsiteY14" fmla="*/ 6565232 h 6870032"/>
              <a:gd name="connsiteX15" fmla="*/ 1941096 w 3162514"/>
              <a:gd name="connsiteY15" fmla="*/ 6870032 h 6870032"/>
              <a:gd name="connsiteX16" fmla="*/ 1636296 w 3162514"/>
              <a:gd name="connsiteY16" fmla="*/ 6565232 h 6870032"/>
              <a:gd name="connsiteX17" fmla="*/ 1636296 w 3162514"/>
              <a:gd name="connsiteY17" fmla="*/ 4567990 h 6870032"/>
              <a:gd name="connsiteX18" fmla="*/ 1479884 w 3162514"/>
              <a:gd name="connsiteY18" fmla="*/ 4567990 h 6870032"/>
              <a:gd name="connsiteX19" fmla="*/ 1479884 w 3162514"/>
              <a:gd name="connsiteY19" fmla="*/ 6565232 h 6870032"/>
              <a:gd name="connsiteX20" fmla="*/ 1175084 w 3162514"/>
              <a:gd name="connsiteY20" fmla="*/ 6870032 h 6870032"/>
              <a:gd name="connsiteX21" fmla="*/ 870284 w 3162514"/>
              <a:gd name="connsiteY21" fmla="*/ 6565232 h 6870032"/>
              <a:gd name="connsiteX22" fmla="*/ 870284 w 3162514"/>
              <a:gd name="connsiteY22" fmla="*/ 4567990 h 6870032"/>
              <a:gd name="connsiteX23" fmla="*/ 234355 w 3162514"/>
              <a:gd name="connsiteY23" fmla="*/ 4567990 h 6870032"/>
              <a:gd name="connsiteX24" fmla="*/ 870284 w 3162514"/>
              <a:gd name="connsiteY24" fmla="*/ 2277743 h 6870032"/>
              <a:gd name="connsiteX25" fmla="*/ 870284 w 3162514"/>
              <a:gd name="connsiteY25" fmla="*/ 2085472 h 6870032"/>
              <a:gd name="connsiteX26" fmla="*/ 852447 w 3162514"/>
              <a:gd name="connsiteY26" fmla="*/ 2085472 h 6870032"/>
              <a:gd name="connsiteX27" fmla="*/ 401393 w 3162514"/>
              <a:gd name="connsiteY27" fmla="*/ 3468390 h 6870032"/>
              <a:gd name="connsiteX28" fmla="*/ 141998 w 3162514"/>
              <a:gd name="connsiteY28" fmla="*/ 3600192 h 6870032"/>
              <a:gd name="connsiteX29" fmla="*/ 10196 w 3162514"/>
              <a:gd name="connsiteY29" fmla="*/ 3340796 h 6870032"/>
              <a:gd name="connsiteX30" fmla="*/ 581198 w 3162514"/>
              <a:gd name="connsiteY30" fmla="*/ 1590120 h 6870032"/>
              <a:gd name="connsiteX31" fmla="*/ 608963 w 3162514"/>
              <a:gd name="connsiteY31" fmla="*/ 1534823 h 6870032"/>
              <a:gd name="connsiteX32" fmla="*/ 611319 w 3162514"/>
              <a:gd name="connsiteY32" fmla="*/ 1532361 h 6870032"/>
              <a:gd name="connsiteX33" fmla="*/ 622954 w 3162514"/>
              <a:gd name="connsiteY33" fmla="*/ 1494882 h 6870032"/>
              <a:gd name="connsiteX34" fmla="*/ 1014662 w 3162514"/>
              <a:gd name="connsiteY34" fmla="*/ 1235240 h 6870032"/>
              <a:gd name="connsiteX35" fmla="*/ 1532020 w 3162514"/>
              <a:gd name="connsiteY35" fmla="*/ 0 h 6870032"/>
              <a:gd name="connsiteX36" fmla="*/ 2103520 w 3162514"/>
              <a:gd name="connsiteY36" fmla="*/ 571500 h 6870032"/>
              <a:gd name="connsiteX37" fmla="*/ 1532020 w 3162514"/>
              <a:gd name="connsiteY37" fmla="*/ 1143000 h 6870032"/>
              <a:gd name="connsiteX38" fmla="*/ 960520 w 3162514"/>
              <a:gd name="connsiteY38" fmla="*/ 571500 h 6870032"/>
              <a:gd name="connsiteX39" fmla="*/ 1532020 w 3162514"/>
              <a:gd name="connsiteY39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2514" h="6870032">
                <a:moveTo>
                  <a:pt x="1014662" y="1235240"/>
                </a:moveTo>
                <a:lnTo>
                  <a:pt x="2069431" y="1235240"/>
                </a:lnTo>
                <a:cubicBezTo>
                  <a:pt x="2245520" y="1235240"/>
                  <a:pt x="2396603" y="1342301"/>
                  <a:pt x="2461139" y="1494882"/>
                </a:cubicBezTo>
                <a:lnTo>
                  <a:pt x="2477108" y="1546326"/>
                </a:lnTo>
                <a:lnTo>
                  <a:pt x="2480512" y="1549615"/>
                </a:lnTo>
                <a:cubicBezTo>
                  <a:pt x="2492859" y="1565653"/>
                  <a:pt x="2503029" y="1583800"/>
                  <a:pt x="2510425" y="1603780"/>
                </a:cubicBezTo>
                <a:lnTo>
                  <a:pt x="3149664" y="3330709"/>
                </a:lnTo>
                <a:cubicBezTo>
                  <a:pt x="3189109" y="3437270"/>
                  <a:pt x="3134700" y="3555631"/>
                  <a:pt x="3028139" y="3595075"/>
                </a:cubicBezTo>
                <a:cubicBezTo>
                  <a:pt x="2921578" y="3634520"/>
                  <a:pt x="2803217" y="3580111"/>
                  <a:pt x="2763773" y="3473550"/>
                </a:cubicBezTo>
                <a:lnTo>
                  <a:pt x="2249963" y="2085472"/>
                </a:lnTo>
                <a:lnTo>
                  <a:pt x="2245896" y="2085472"/>
                </a:lnTo>
                <a:lnTo>
                  <a:pt x="2245896" y="2300353"/>
                </a:lnTo>
                <a:lnTo>
                  <a:pt x="2875547" y="4567990"/>
                </a:lnTo>
                <a:lnTo>
                  <a:pt x="2245896" y="4567990"/>
                </a:lnTo>
                <a:lnTo>
                  <a:pt x="2245896" y="6565232"/>
                </a:lnTo>
                <a:cubicBezTo>
                  <a:pt x="2245896" y="6733568"/>
                  <a:pt x="2109432" y="6870032"/>
                  <a:pt x="1941096" y="6870032"/>
                </a:cubicBezTo>
                <a:cubicBezTo>
                  <a:pt x="1772760" y="6870032"/>
                  <a:pt x="1636296" y="6733568"/>
                  <a:pt x="1636296" y="6565232"/>
                </a:cubicBezTo>
                <a:lnTo>
                  <a:pt x="1636296" y="4567990"/>
                </a:lnTo>
                <a:lnTo>
                  <a:pt x="1479884" y="4567990"/>
                </a:lnTo>
                <a:lnTo>
                  <a:pt x="1479884" y="6565232"/>
                </a:lnTo>
                <a:cubicBezTo>
                  <a:pt x="1479884" y="6733568"/>
                  <a:pt x="1343420" y="6870032"/>
                  <a:pt x="1175084" y="6870032"/>
                </a:cubicBezTo>
                <a:cubicBezTo>
                  <a:pt x="1006748" y="6870032"/>
                  <a:pt x="870284" y="6733568"/>
                  <a:pt x="870284" y="6565232"/>
                </a:cubicBezTo>
                <a:lnTo>
                  <a:pt x="870284" y="4567990"/>
                </a:lnTo>
                <a:lnTo>
                  <a:pt x="234355" y="4567990"/>
                </a:lnTo>
                <a:lnTo>
                  <a:pt x="870284" y="2277743"/>
                </a:lnTo>
                <a:lnTo>
                  <a:pt x="870284" y="2085472"/>
                </a:lnTo>
                <a:lnTo>
                  <a:pt x="852447" y="2085472"/>
                </a:lnTo>
                <a:lnTo>
                  <a:pt x="401393" y="3468390"/>
                </a:lnTo>
                <a:cubicBezTo>
                  <a:pt x="366159" y="3576416"/>
                  <a:pt x="250024" y="3635426"/>
                  <a:pt x="141998" y="3600192"/>
                </a:cubicBezTo>
                <a:cubicBezTo>
                  <a:pt x="33971" y="3564958"/>
                  <a:pt x="-25038" y="3448822"/>
                  <a:pt x="10196" y="3340796"/>
                </a:cubicBezTo>
                <a:lnTo>
                  <a:pt x="581198" y="1590120"/>
                </a:lnTo>
                <a:cubicBezTo>
                  <a:pt x="587805" y="1569865"/>
                  <a:pt x="597255" y="1551333"/>
                  <a:pt x="608963" y="1534823"/>
                </a:cubicBezTo>
                <a:lnTo>
                  <a:pt x="611319" y="1532361"/>
                </a:lnTo>
                <a:lnTo>
                  <a:pt x="622954" y="1494882"/>
                </a:lnTo>
                <a:cubicBezTo>
                  <a:pt x="687490" y="1342301"/>
                  <a:pt x="838573" y="1235240"/>
                  <a:pt x="1014662" y="1235240"/>
                </a:cubicBezTo>
                <a:close/>
                <a:moveTo>
                  <a:pt x="1532020" y="0"/>
                </a:moveTo>
                <a:cubicBezTo>
                  <a:pt x="1847651" y="0"/>
                  <a:pt x="2103520" y="255869"/>
                  <a:pt x="2103520" y="571500"/>
                </a:cubicBezTo>
                <a:cubicBezTo>
                  <a:pt x="2103520" y="887131"/>
                  <a:pt x="1847651" y="1143000"/>
                  <a:pt x="1532020" y="1143000"/>
                </a:cubicBezTo>
                <a:cubicBezTo>
                  <a:pt x="1216389" y="1143000"/>
                  <a:pt x="960520" y="887131"/>
                  <a:pt x="960520" y="571500"/>
                </a:cubicBezTo>
                <a:cubicBezTo>
                  <a:pt x="960520" y="255869"/>
                  <a:pt x="1216389" y="0"/>
                  <a:pt x="1532020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Callout 25"/>
          <p:cNvSpPr/>
          <p:nvPr/>
        </p:nvSpPr>
        <p:spPr>
          <a:xfrm>
            <a:off x="987340" y="1532964"/>
            <a:ext cx="4933993" cy="1300121"/>
          </a:xfrm>
          <a:prstGeom prst="wedgeEllipseCallout">
            <a:avLst>
              <a:gd name="adj1" fmla="val -39970"/>
              <a:gd name="adj2" fmla="val 8970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" sz="2800" b="0" i="0" u="none" strike="noStrike" cap="none" baseline="0">
                <a:solidFill>
                  <a:srgbClr val="000000"/>
                </a:solidFill>
                <a:effectLst/>
                <a:uFillTx/>
                <a:latin typeface="Segoe Print"/>
              </a:rPr>
              <a:t>¡La cantidad adecuada!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705" y="2994450"/>
            <a:ext cx="4953000" cy="28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5790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379857" y="1295400"/>
            <a:ext cx="2744343" cy="495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" sz="4800" b="1" i="0" u="none" strike="noStrike" cap="none" baseline="0" dirty="0">
                <a:solidFill>
                  <a:srgbClr val="04617B"/>
                </a:solidFill>
                <a:effectLst/>
                <a:uFillTx/>
                <a:latin typeface="Tw Cen MT"/>
              </a:rPr>
              <a:t>Labor del condado: parques y espacios públicos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02631899"/>
              </p:ext>
            </p:extLst>
          </p:nvPr>
        </p:nvGraphicFramePr>
        <p:xfrm>
          <a:off x="2763826" y="1057852"/>
          <a:ext cx="6303974" cy="5038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28600" y="2590800"/>
            <a:ext cx="4267200" cy="3810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7901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457200" y="2392501"/>
            <a:ext cx="495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spc="600" dirty="0">
                <a:solidFill>
                  <a:schemeClr val="accent3"/>
                </a:solidFill>
                <a:latin typeface="Century Gothic" panose="020B0502020202020204" pitchFamily="34" charset="0"/>
              </a:rPr>
              <a:t>4 5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4572" y="614016"/>
            <a:ext cx="9153144" cy="76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6">
              <a:spcBef>
                <a:spcPct val="0"/>
              </a:spcBef>
            </a:pPr>
            <a:r>
              <a:rPr lang="es" sz="4400" dirty="0">
                <a:solidFill>
                  <a:srgbClr val="000000"/>
                </a:solidFill>
                <a:latin typeface="Tw Cen MT"/>
              </a:rPr>
              <a:t>Extensión</a:t>
            </a:r>
            <a:r>
              <a:rPr lang="es" sz="4400" b="0" i="0" u="none" strike="noStrike" cap="none" baseline="0" dirty="0">
                <a:solidFill>
                  <a:srgbClr val="000000"/>
                </a:solidFill>
                <a:effectLst/>
                <a:uFillTx/>
                <a:latin typeface="Tw Cen MT"/>
              </a:rPr>
              <a:t> del impuesto sobre las ventas</a:t>
            </a:r>
          </a:p>
        </p:txBody>
      </p:sp>
      <p:sp>
        <p:nvSpPr>
          <p:cNvPr id="4" name="Freeform 3"/>
          <p:cNvSpPr/>
          <p:nvPr/>
        </p:nvSpPr>
        <p:spPr>
          <a:xfrm>
            <a:off x="4114800" y="3124200"/>
            <a:ext cx="685800" cy="1888707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927558" y="3124200"/>
            <a:ext cx="685800" cy="1888707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740316" y="3124200"/>
            <a:ext cx="685800" cy="1888707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1371600"/>
            <a:ext cx="7398792" cy="161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07674D"/>
                </a:solidFill>
                <a:latin typeface="Century Gothic"/>
              </a:rPr>
              <a:t>L</a:t>
            </a:r>
            <a:r>
              <a:rPr lang="es-ES_tradnl" sz="2400" b="0" i="0" u="none" strike="noStrike" cap="none" baseline="0" dirty="0">
                <a:solidFill>
                  <a:srgbClr val="07674D"/>
                </a:solidFill>
                <a:effectLst/>
                <a:uFillTx/>
                <a:latin typeface="Century Gothic"/>
              </a:rPr>
              <a:t>a gente </a:t>
            </a:r>
            <a:r>
              <a:rPr lang="es-ES_tradnl" sz="2800" b="1" i="0" u="none" strike="noStrike" cap="none" baseline="0" dirty="0">
                <a:solidFill>
                  <a:srgbClr val="FF9A08"/>
                </a:solidFill>
                <a:effectLst/>
                <a:uFillTx/>
                <a:latin typeface="Segoe Print"/>
              </a:rPr>
              <a:t>apoyaría </a:t>
            </a:r>
            <a:r>
              <a:rPr lang="es-ES_tradnl" sz="2400" b="0" i="0" u="none" strike="noStrike" cap="none" baseline="0" dirty="0">
                <a:solidFill>
                  <a:srgbClr val="07674D"/>
                </a:solidFill>
                <a:effectLst/>
                <a:uFillTx/>
                <a:latin typeface="Century Gothic"/>
              </a:rPr>
              <a:t>extender el impuesto existente sobre las ventas de $.025/$10 para proveer fondos </a:t>
            </a:r>
            <a:r>
              <a:rPr lang="es-ES_tradnl" sz="2400" b="1" i="0" u="sng" strike="noStrike" cap="none" baseline="0" dirty="0">
                <a:solidFill>
                  <a:srgbClr val="FF9A08"/>
                </a:solidFill>
                <a:effectLst/>
                <a:uFill>
                  <a:solidFill>
                    <a:srgbClr val="FF9A08"/>
                  </a:solidFill>
                </a:uFill>
                <a:latin typeface="Segoe Print"/>
              </a:rPr>
              <a:t>para la conservación de espacios al aire libre</a:t>
            </a:r>
            <a:r>
              <a:rPr lang="es-ES_tradnl" sz="2400" dirty="0">
                <a:solidFill>
                  <a:srgbClr val="07674D"/>
                </a:solidFill>
                <a:latin typeface="Century Gothic"/>
              </a:rPr>
              <a:t>.</a:t>
            </a:r>
            <a:r>
              <a:rPr lang="es-ES_tradnl" sz="2400" b="1" i="0" u="sng" strike="noStrike" cap="none" baseline="0" dirty="0">
                <a:solidFill>
                  <a:srgbClr val="FF9A08"/>
                </a:solidFill>
                <a:effectLst/>
                <a:uFill>
                  <a:solidFill>
                    <a:srgbClr val="FF9A08"/>
                  </a:solidFill>
                </a:uFill>
                <a:latin typeface="Segoe Print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0974" y="3526572"/>
            <a:ext cx="1253539" cy="9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5400" b="0" i="0" u="none" strike="noStrike" cap="none" baseline="0">
                <a:solidFill>
                  <a:srgbClr val="07674D"/>
                </a:solidFill>
                <a:effectLst/>
                <a:uFillTx/>
                <a:latin typeface="Century Gothic"/>
              </a:rPr>
              <a:t>de</a:t>
            </a:r>
          </a:p>
        </p:txBody>
      </p:sp>
      <p:sp>
        <p:nvSpPr>
          <p:cNvPr id="12" name="Freeform 11"/>
          <p:cNvSpPr>
            <a:spLocks noChangeAspect="1"/>
          </p:cNvSpPr>
          <p:nvPr/>
        </p:nvSpPr>
        <p:spPr>
          <a:xfrm>
            <a:off x="4956792" y="3140494"/>
            <a:ext cx="861936" cy="1872414"/>
          </a:xfrm>
          <a:custGeom>
            <a:avLst/>
            <a:gdLst>
              <a:gd name="connsiteX0" fmla="*/ 1014662 w 3162514"/>
              <a:gd name="connsiteY0" fmla="*/ 1235240 h 6870032"/>
              <a:gd name="connsiteX1" fmla="*/ 2069431 w 3162514"/>
              <a:gd name="connsiteY1" fmla="*/ 1235240 h 6870032"/>
              <a:gd name="connsiteX2" fmla="*/ 2461139 w 3162514"/>
              <a:gd name="connsiteY2" fmla="*/ 1494882 h 6870032"/>
              <a:gd name="connsiteX3" fmla="*/ 2477108 w 3162514"/>
              <a:gd name="connsiteY3" fmla="*/ 1546326 h 6870032"/>
              <a:gd name="connsiteX4" fmla="*/ 2480512 w 3162514"/>
              <a:gd name="connsiteY4" fmla="*/ 1549615 h 6870032"/>
              <a:gd name="connsiteX5" fmla="*/ 2510425 w 3162514"/>
              <a:gd name="connsiteY5" fmla="*/ 1603780 h 6870032"/>
              <a:gd name="connsiteX6" fmla="*/ 3149664 w 3162514"/>
              <a:gd name="connsiteY6" fmla="*/ 3330709 h 6870032"/>
              <a:gd name="connsiteX7" fmla="*/ 3028139 w 3162514"/>
              <a:gd name="connsiteY7" fmla="*/ 3595075 h 6870032"/>
              <a:gd name="connsiteX8" fmla="*/ 2763773 w 3162514"/>
              <a:gd name="connsiteY8" fmla="*/ 3473550 h 6870032"/>
              <a:gd name="connsiteX9" fmla="*/ 2249963 w 3162514"/>
              <a:gd name="connsiteY9" fmla="*/ 2085472 h 6870032"/>
              <a:gd name="connsiteX10" fmla="*/ 2245896 w 3162514"/>
              <a:gd name="connsiteY10" fmla="*/ 2085472 h 6870032"/>
              <a:gd name="connsiteX11" fmla="*/ 2245896 w 3162514"/>
              <a:gd name="connsiteY11" fmla="*/ 2300353 h 6870032"/>
              <a:gd name="connsiteX12" fmla="*/ 2875547 w 3162514"/>
              <a:gd name="connsiteY12" fmla="*/ 4567990 h 6870032"/>
              <a:gd name="connsiteX13" fmla="*/ 2245896 w 3162514"/>
              <a:gd name="connsiteY13" fmla="*/ 4567990 h 6870032"/>
              <a:gd name="connsiteX14" fmla="*/ 2245896 w 3162514"/>
              <a:gd name="connsiteY14" fmla="*/ 6565232 h 6870032"/>
              <a:gd name="connsiteX15" fmla="*/ 1941096 w 3162514"/>
              <a:gd name="connsiteY15" fmla="*/ 6870032 h 6870032"/>
              <a:gd name="connsiteX16" fmla="*/ 1636296 w 3162514"/>
              <a:gd name="connsiteY16" fmla="*/ 6565232 h 6870032"/>
              <a:gd name="connsiteX17" fmla="*/ 1636296 w 3162514"/>
              <a:gd name="connsiteY17" fmla="*/ 4567990 h 6870032"/>
              <a:gd name="connsiteX18" fmla="*/ 1479884 w 3162514"/>
              <a:gd name="connsiteY18" fmla="*/ 4567990 h 6870032"/>
              <a:gd name="connsiteX19" fmla="*/ 1479884 w 3162514"/>
              <a:gd name="connsiteY19" fmla="*/ 6565232 h 6870032"/>
              <a:gd name="connsiteX20" fmla="*/ 1175084 w 3162514"/>
              <a:gd name="connsiteY20" fmla="*/ 6870032 h 6870032"/>
              <a:gd name="connsiteX21" fmla="*/ 870284 w 3162514"/>
              <a:gd name="connsiteY21" fmla="*/ 6565232 h 6870032"/>
              <a:gd name="connsiteX22" fmla="*/ 870284 w 3162514"/>
              <a:gd name="connsiteY22" fmla="*/ 4567990 h 6870032"/>
              <a:gd name="connsiteX23" fmla="*/ 234355 w 3162514"/>
              <a:gd name="connsiteY23" fmla="*/ 4567990 h 6870032"/>
              <a:gd name="connsiteX24" fmla="*/ 870284 w 3162514"/>
              <a:gd name="connsiteY24" fmla="*/ 2277743 h 6870032"/>
              <a:gd name="connsiteX25" fmla="*/ 870284 w 3162514"/>
              <a:gd name="connsiteY25" fmla="*/ 2085472 h 6870032"/>
              <a:gd name="connsiteX26" fmla="*/ 852447 w 3162514"/>
              <a:gd name="connsiteY26" fmla="*/ 2085472 h 6870032"/>
              <a:gd name="connsiteX27" fmla="*/ 401393 w 3162514"/>
              <a:gd name="connsiteY27" fmla="*/ 3468390 h 6870032"/>
              <a:gd name="connsiteX28" fmla="*/ 141998 w 3162514"/>
              <a:gd name="connsiteY28" fmla="*/ 3600192 h 6870032"/>
              <a:gd name="connsiteX29" fmla="*/ 10196 w 3162514"/>
              <a:gd name="connsiteY29" fmla="*/ 3340796 h 6870032"/>
              <a:gd name="connsiteX30" fmla="*/ 581198 w 3162514"/>
              <a:gd name="connsiteY30" fmla="*/ 1590120 h 6870032"/>
              <a:gd name="connsiteX31" fmla="*/ 608963 w 3162514"/>
              <a:gd name="connsiteY31" fmla="*/ 1534823 h 6870032"/>
              <a:gd name="connsiteX32" fmla="*/ 611319 w 3162514"/>
              <a:gd name="connsiteY32" fmla="*/ 1532361 h 6870032"/>
              <a:gd name="connsiteX33" fmla="*/ 622954 w 3162514"/>
              <a:gd name="connsiteY33" fmla="*/ 1494882 h 6870032"/>
              <a:gd name="connsiteX34" fmla="*/ 1014662 w 3162514"/>
              <a:gd name="connsiteY34" fmla="*/ 1235240 h 6870032"/>
              <a:gd name="connsiteX35" fmla="*/ 1532020 w 3162514"/>
              <a:gd name="connsiteY35" fmla="*/ 0 h 6870032"/>
              <a:gd name="connsiteX36" fmla="*/ 2103520 w 3162514"/>
              <a:gd name="connsiteY36" fmla="*/ 571500 h 6870032"/>
              <a:gd name="connsiteX37" fmla="*/ 1532020 w 3162514"/>
              <a:gd name="connsiteY37" fmla="*/ 1143000 h 6870032"/>
              <a:gd name="connsiteX38" fmla="*/ 960520 w 3162514"/>
              <a:gd name="connsiteY38" fmla="*/ 571500 h 6870032"/>
              <a:gd name="connsiteX39" fmla="*/ 1532020 w 3162514"/>
              <a:gd name="connsiteY39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2514" h="6870032">
                <a:moveTo>
                  <a:pt x="1014662" y="1235240"/>
                </a:moveTo>
                <a:lnTo>
                  <a:pt x="2069431" y="1235240"/>
                </a:lnTo>
                <a:cubicBezTo>
                  <a:pt x="2245520" y="1235240"/>
                  <a:pt x="2396603" y="1342301"/>
                  <a:pt x="2461139" y="1494882"/>
                </a:cubicBezTo>
                <a:lnTo>
                  <a:pt x="2477108" y="1546326"/>
                </a:lnTo>
                <a:lnTo>
                  <a:pt x="2480512" y="1549615"/>
                </a:lnTo>
                <a:cubicBezTo>
                  <a:pt x="2492859" y="1565653"/>
                  <a:pt x="2503029" y="1583800"/>
                  <a:pt x="2510425" y="1603780"/>
                </a:cubicBezTo>
                <a:lnTo>
                  <a:pt x="3149664" y="3330709"/>
                </a:lnTo>
                <a:cubicBezTo>
                  <a:pt x="3189109" y="3437270"/>
                  <a:pt x="3134700" y="3555631"/>
                  <a:pt x="3028139" y="3595075"/>
                </a:cubicBezTo>
                <a:cubicBezTo>
                  <a:pt x="2921578" y="3634520"/>
                  <a:pt x="2803217" y="3580111"/>
                  <a:pt x="2763773" y="3473550"/>
                </a:cubicBezTo>
                <a:lnTo>
                  <a:pt x="2249963" y="2085472"/>
                </a:lnTo>
                <a:lnTo>
                  <a:pt x="2245896" y="2085472"/>
                </a:lnTo>
                <a:lnTo>
                  <a:pt x="2245896" y="2300353"/>
                </a:lnTo>
                <a:lnTo>
                  <a:pt x="2875547" y="4567990"/>
                </a:lnTo>
                <a:lnTo>
                  <a:pt x="2245896" y="4567990"/>
                </a:lnTo>
                <a:lnTo>
                  <a:pt x="2245896" y="6565232"/>
                </a:lnTo>
                <a:cubicBezTo>
                  <a:pt x="2245896" y="6733568"/>
                  <a:pt x="2109432" y="6870032"/>
                  <a:pt x="1941096" y="6870032"/>
                </a:cubicBezTo>
                <a:cubicBezTo>
                  <a:pt x="1772760" y="6870032"/>
                  <a:pt x="1636296" y="6733568"/>
                  <a:pt x="1636296" y="6565232"/>
                </a:cubicBezTo>
                <a:lnTo>
                  <a:pt x="1636296" y="4567990"/>
                </a:lnTo>
                <a:lnTo>
                  <a:pt x="1479884" y="4567990"/>
                </a:lnTo>
                <a:lnTo>
                  <a:pt x="1479884" y="6565232"/>
                </a:lnTo>
                <a:cubicBezTo>
                  <a:pt x="1479884" y="6733568"/>
                  <a:pt x="1343420" y="6870032"/>
                  <a:pt x="1175084" y="6870032"/>
                </a:cubicBezTo>
                <a:cubicBezTo>
                  <a:pt x="1006748" y="6870032"/>
                  <a:pt x="870284" y="6733568"/>
                  <a:pt x="870284" y="6565232"/>
                </a:cubicBezTo>
                <a:lnTo>
                  <a:pt x="870284" y="4567990"/>
                </a:lnTo>
                <a:lnTo>
                  <a:pt x="234355" y="4567990"/>
                </a:lnTo>
                <a:lnTo>
                  <a:pt x="870284" y="2277743"/>
                </a:lnTo>
                <a:lnTo>
                  <a:pt x="870284" y="2085472"/>
                </a:lnTo>
                <a:lnTo>
                  <a:pt x="852447" y="2085472"/>
                </a:lnTo>
                <a:lnTo>
                  <a:pt x="401393" y="3468390"/>
                </a:lnTo>
                <a:cubicBezTo>
                  <a:pt x="366159" y="3576416"/>
                  <a:pt x="250024" y="3635426"/>
                  <a:pt x="141998" y="3600192"/>
                </a:cubicBezTo>
                <a:cubicBezTo>
                  <a:pt x="33971" y="3564958"/>
                  <a:pt x="-25038" y="3448822"/>
                  <a:pt x="10196" y="3340796"/>
                </a:cubicBezTo>
                <a:lnTo>
                  <a:pt x="581198" y="1590120"/>
                </a:lnTo>
                <a:cubicBezTo>
                  <a:pt x="587805" y="1569865"/>
                  <a:pt x="597255" y="1551333"/>
                  <a:pt x="608963" y="1534823"/>
                </a:cubicBezTo>
                <a:lnTo>
                  <a:pt x="611319" y="1532361"/>
                </a:lnTo>
                <a:lnTo>
                  <a:pt x="622954" y="1494882"/>
                </a:lnTo>
                <a:cubicBezTo>
                  <a:pt x="687490" y="1342301"/>
                  <a:pt x="838573" y="1235240"/>
                  <a:pt x="1014662" y="1235240"/>
                </a:cubicBezTo>
                <a:close/>
                <a:moveTo>
                  <a:pt x="1532020" y="0"/>
                </a:moveTo>
                <a:cubicBezTo>
                  <a:pt x="1847651" y="0"/>
                  <a:pt x="2103520" y="255869"/>
                  <a:pt x="2103520" y="571500"/>
                </a:cubicBezTo>
                <a:cubicBezTo>
                  <a:pt x="2103520" y="887131"/>
                  <a:pt x="1847651" y="1143000"/>
                  <a:pt x="1532020" y="1143000"/>
                </a:cubicBezTo>
                <a:cubicBezTo>
                  <a:pt x="1216389" y="1143000"/>
                  <a:pt x="960520" y="887131"/>
                  <a:pt x="960520" y="571500"/>
                </a:cubicBezTo>
                <a:cubicBezTo>
                  <a:pt x="960520" y="255869"/>
                  <a:pt x="1216389" y="0"/>
                  <a:pt x="153202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Freeform 12"/>
          <p:cNvSpPr>
            <a:spLocks noChangeAspect="1"/>
          </p:cNvSpPr>
          <p:nvPr/>
        </p:nvSpPr>
        <p:spPr>
          <a:xfrm>
            <a:off x="6788531" y="3119104"/>
            <a:ext cx="879283" cy="1910096"/>
          </a:xfrm>
          <a:custGeom>
            <a:avLst/>
            <a:gdLst>
              <a:gd name="connsiteX0" fmla="*/ 1014662 w 3162514"/>
              <a:gd name="connsiteY0" fmla="*/ 1235240 h 6870032"/>
              <a:gd name="connsiteX1" fmla="*/ 2069431 w 3162514"/>
              <a:gd name="connsiteY1" fmla="*/ 1235240 h 6870032"/>
              <a:gd name="connsiteX2" fmla="*/ 2461139 w 3162514"/>
              <a:gd name="connsiteY2" fmla="*/ 1494882 h 6870032"/>
              <a:gd name="connsiteX3" fmla="*/ 2477108 w 3162514"/>
              <a:gd name="connsiteY3" fmla="*/ 1546326 h 6870032"/>
              <a:gd name="connsiteX4" fmla="*/ 2480512 w 3162514"/>
              <a:gd name="connsiteY4" fmla="*/ 1549615 h 6870032"/>
              <a:gd name="connsiteX5" fmla="*/ 2510425 w 3162514"/>
              <a:gd name="connsiteY5" fmla="*/ 1603780 h 6870032"/>
              <a:gd name="connsiteX6" fmla="*/ 3149664 w 3162514"/>
              <a:gd name="connsiteY6" fmla="*/ 3330709 h 6870032"/>
              <a:gd name="connsiteX7" fmla="*/ 3028139 w 3162514"/>
              <a:gd name="connsiteY7" fmla="*/ 3595075 h 6870032"/>
              <a:gd name="connsiteX8" fmla="*/ 2763773 w 3162514"/>
              <a:gd name="connsiteY8" fmla="*/ 3473550 h 6870032"/>
              <a:gd name="connsiteX9" fmla="*/ 2249963 w 3162514"/>
              <a:gd name="connsiteY9" fmla="*/ 2085472 h 6870032"/>
              <a:gd name="connsiteX10" fmla="*/ 2245896 w 3162514"/>
              <a:gd name="connsiteY10" fmla="*/ 2085472 h 6870032"/>
              <a:gd name="connsiteX11" fmla="*/ 2245896 w 3162514"/>
              <a:gd name="connsiteY11" fmla="*/ 2300353 h 6870032"/>
              <a:gd name="connsiteX12" fmla="*/ 2875547 w 3162514"/>
              <a:gd name="connsiteY12" fmla="*/ 4567990 h 6870032"/>
              <a:gd name="connsiteX13" fmla="*/ 2245896 w 3162514"/>
              <a:gd name="connsiteY13" fmla="*/ 4567990 h 6870032"/>
              <a:gd name="connsiteX14" fmla="*/ 2245896 w 3162514"/>
              <a:gd name="connsiteY14" fmla="*/ 6565232 h 6870032"/>
              <a:gd name="connsiteX15" fmla="*/ 1941096 w 3162514"/>
              <a:gd name="connsiteY15" fmla="*/ 6870032 h 6870032"/>
              <a:gd name="connsiteX16" fmla="*/ 1636296 w 3162514"/>
              <a:gd name="connsiteY16" fmla="*/ 6565232 h 6870032"/>
              <a:gd name="connsiteX17" fmla="*/ 1636296 w 3162514"/>
              <a:gd name="connsiteY17" fmla="*/ 4567990 h 6870032"/>
              <a:gd name="connsiteX18" fmla="*/ 1479884 w 3162514"/>
              <a:gd name="connsiteY18" fmla="*/ 4567990 h 6870032"/>
              <a:gd name="connsiteX19" fmla="*/ 1479884 w 3162514"/>
              <a:gd name="connsiteY19" fmla="*/ 6565232 h 6870032"/>
              <a:gd name="connsiteX20" fmla="*/ 1175084 w 3162514"/>
              <a:gd name="connsiteY20" fmla="*/ 6870032 h 6870032"/>
              <a:gd name="connsiteX21" fmla="*/ 870284 w 3162514"/>
              <a:gd name="connsiteY21" fmla="*/ 6565232 h 6870032"/>
              <a:gd name="connsiteX22" fmla="*/ 870284 w 3162514"/>
              <a:gd name="connsiteY22" fmla="*/ 4567990 h 6870032"/>
              <a:gd name="connsiteX23" fmla="*/ 234355 w 3162514"/>
              <a:gd name="connsiteY23" fmla="*/ 4567990 h 6870032"/>
              <a:gd name="connsiteX24" fmla="*/ 870284 w 3162514"/>
              <a:gd name="connsiteY24" fmla="*/ 2277743 h 6870032"/>
              <a:gd name="connsiteX25" fmla="*/ 870284 w 3162514"/>
              <a:gd name="connsiteY25" fmla="*/ 2085472 h 6870032"/>
              <a:gd name="connsiteX26" fmla="*/ 852447 w 3162514"/>
              <a:gd name="connsiteY26" fmla="*/ 2085472 h 6870032"/>
              <a:gd name="connsiteX27" fmla="*/ 401393 w 3162514"/>
              <a:gd name="connsiteY27" fmla="*/ 3468390 h 6870032"/>
              <a:gd name="connsiteX28" fmla="*/ 141998 w 3162514"/>
              <a:gd name="connsiteY28" fmla="*/ 3600192 h 6870032"/>
              <a:gd name="connsiteX29" fmla="*/ 10196 w 3162514"/>
              <a:gd name="connsiteY29" fmla="*/ 3340796 h 6870032"/>
              <a:gd name="connsiteX30" fmla="*/ 581198 w 3162514"/>
              <a:gd name="connsiteY30" fmla="*/ 1590120 h 6870032"/>
              <a:gd name="connsiteX31" fmla="*/ 608963 w 3162514"/>
              <a:gd name="connsiteY31" fmla="*/ 1534823 h 6870032"/>
              <a:gd name="connsiteX32" fmla="*/ 611319 w 3162514"/>
              <a:gd name="connsiteY32" fmla="*/ 1532361 h 6870032"/>
              <a:gd name="connsiteX33" fmla="*/ 622954 w 3162514"/>
              <a:gd name="connsiteY33" fmla="*/ 1494882 h 6870032"/>
              <a:gd name="connsiteX34" fmla="*/ 1014662 w 3162514"/>
              <a:gd name="connsiteY34" fmla="*/ 1235240 h 6870032"/>
              <a:gd name="connsiteX35" fmla="*/ 1532020 w 3162514"/>
              <a:gd name="connsiteY35" fmla="*/ 0 h 6870032"/>
              <a:gd name="connsiteX36" fmla="*/ 2103520 w 3162514"/>
              <a:gd name="connsiteY36" fmla="*/ 571500 h 6870032"/>
              <a:gd name="connsiteX37" fmla="*/ 1532020 w 3162514"/>
              <a:gd name="connsiteY37" fmla="*/ 1143000 h 6870032"/>
              <a:gd name="connsiteX38" fmla="*/ 960520 w 3162514"/>
              <a:gd name="connsiteY38" fmla="*/ 571500 h 6870032"/>
              <a:gd name="connsiteX39" fmla="*/ 1532020 w 3162514"/>
              <a:gd name="connsiteY39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2514" h="6870032">
                <a:moveTo>
                  <a:pt x="1014662" y="1235240"/>
                </a:moveTo>
                <a:lnTo>
                  <a:pt x="2069431" y="1235240"/>
                </a:lnTo>
                <a:cubicBezTo>
                  <a:pt x="2245520" y="1235240"/>
                  <a:pt x="2396603" y="1342301"/>
                  <a:pt x="2461139" y="1494882"/>
                </a:cubicBezTo>
                <a:lnTo>
                  <a:pt x="2477108" y="1546326"/>
                </a:lnTo>
                <a:lnTo>
                  <a:pt x="2480512" y="1549615"/>
                </a:lnTo>
                <a:cubicBezTo>
                  <a:pt x="2492859" y="1565653"/>
                  <a:pt x="2503029" y="1583800"/>
                  <a:pt x="2510425" y="1603780"/>
                </a:cubicBezTo>
                <a:lnTo>
                  <a:pt x="3149664" y="3330709"/>
                </a:lnTo>
                <a:cubicBezTo>
                  <a:pt x="3189109" y="3437270"/>
                  <a:pt x="3134700" y="3555631"/>
                  <a:pt x="3028139" y="3595075"/>
                </a:cubicBezTo>
                <a:cubicBezTo>
                  <a:pt x="2921578" y="3634520"/>
                  <a:pt x="2803217" y="3580111"/>
                  <a:pt x="2763773" y="3473550"/>
                </a:cubicBezTo>
                <a:lnTo>
                  <a:pt x="2249963" y="2085472"/>
                </a:lnTo>
                <a:lnTo>
                  <a:pt x="2245896" y="2085472"/>
                </a:lnTo>
                <a:lnTo>
                  <a:pt x="2245896" y="2300353"/>
                </a:lnTo>
                <a:lnTo>
                  <a:pt x="2875547" y="4567990"/>
                </a:lnTo>
                <a:lnTo>
                  <a:pt x="2245896" y="4567990"/>
                </a:lnTo>
                <a:lnTo>
                  <a:pt x="2245896" y="6565232"/>
                </a:lnTo>
                <a:cubicBezTo>
                  <a:pt x="2245896" y="6733568"/>
                  <a:pt x="2109432" y="6870032"/>
                  <a:pt x="1941096" y="6870032"/>
                </a:cubicBezTo>
                <a:cubicBezTo>
                  <a:pt x="1772760" y="6870032"/>
                  <a:pt x="1636296" y="6733568"/>
                  <a:pt x="1636296" y="6565232"/>
                </a:cubicBezTo>
                <a:lnTo>
                  <a:pt x="1636296" y="4567990"/>
                </a:lnTo>
                <a:lnTo>
                  <a:pt x="1479884" y="4567990"/>
                </a:lnTo>
                <a:lnTo>
                  <a:pt x="1479884" y="6565232"/>
                </a:lnTo>
                <a:cubicBezTo>
                  <a:pt x="1479884" y="6733568"/>
                  <a:pt x="1343420" y="6870032"/>
                  <a:pt x="1175084" y="6870032"/>
                </a:cubicBezTo>
                <a:cubicBezTo>
                  <a:pt x="1006748" y="6870032"/>
                  <a:pt x="870284" y="6733568"/>
                  <a:pt x="870284" y="6565232"/>
                </a:cubicBezTo>
                <a:lnTo>
                  <a:pt x="870284" y="4567990"/>
                </a:lnTo>
                <a:lnTo>
                  <a:pt x="234355" y="4567990"/>
                </a:lnTo>
                <a:lnTo>
                  <a:pt x="870284" y="2277743"/>
                </a:lnTo>
                <a:lnTo>
                  <a:pt x="870284" y="2085472"/>
                </a:lnTo>
                <a:lnTo>
                  <a:pt x="852447" y="2085472"/>
                </a:lnTo>
                <a:lnTo>
                  <a:pt x="401393" y="3468390"/>
                </a:lnTo>
                <a:cubicBezTo>
                  <a:pt x="366159" y="3576416"/>
                  <a:pt x="250024" y="3635426"/>
                  <a:pt x="141998" y="3600192"/>
                </a:cubicBezTo>
                <a:cubicBezTo>
                  <a:pt x="33971" y="3564958"/>
                  <a:pt x="-25038" y="3448822"/>
                  <a:pt x="10196" y="3340796"/>
                </a:cubicBezTo>
                <a:lnTo>
                  <a:pt x="581198" y="1590120"/>
                </a:lnTo>
                <a:cubicBezTo>
                  <a:pt x="587805" y="1569865"/>
                  <a:pt x="597255" y="1551333"/>
                  <a:pt x="608963" y="1534823"/>
                </a:cubicBezTo>
                <a:lnTo>
                  <a:pt x="611319" y="1532361"/>
                </a:lnTo>
                <a:lnTo>
                  <a:pt x="622954" y="1494882"/>
                </a:lnTo>
                <a:cubicBezTo>
                  <a:pt x="687490" y="1342301"/>
                  <a:pt x="838573" y="1235240"/>
                  <a:pt x="1014662" y="1235240"/>
                </a:cubicBezTo>
                <a:close/>
                <a:moveTo>
                  <a:pt x="1532020" y="0"/>
                </a:moveTo>
                <a:cubicBezTo>
                  <a:pt x="1847651" y="0"/>
                  <a:pt x="2103520" y="255869"/>
                  <a:pt x="2103520" y="571500"/>
                </a:cubicBezTo>
                <a:cubicBezTo>
                  <a:pt x="2103520" y="887131"/>
                  <a:pt x="1847651" y="1143000"/>
                  <a:pt x="1532020" y="1143000"/>
                </a:cubicBezTo>
                <a:cubicBezTo>
                  <a:pt x="1216389" y="1143000"/>
                  <a:pt x="960520" y="887131"/>
                  <a:pt x="960520" y="571500"/>
                </a:cubicBezTo>
                <a:cubicBezTo>
                  <a:pt x="960520" y="255869"/>
                  <a:pt x="1216389" y="0"/>
                  <a:pt x="153202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523737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6477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990600"/>
          </a:xfrm>
          <a:solidFill>
            <a:schemeClr val="bg1"/>
          </a:solidFill>
        </p:spPr>
        <p:txBody>
          <a:bodyPr/>
          <a:lstStyle/>
          <a:p>
            <a:r>
              <a:rPr lang="es" sz="4000" b="0" i="0" u="none" strike="noStrike" cap="none" baseline="0">
                <a:solidFill>
                  <a:srgbClr val="04617B"/>
                </a:solidFill>
                <a:effectLst/>
                <a:uFillTx/>
                <a:latin typeface="Tw Cen MT"/>
              </a:rPr>
              <a:t>Educación y prosperidad económica</a:t>
            </a:r>
          </a:p>
        </p:txBody>
      </p:sp>
    </p:spTree>
    <p:extLst>
      <p:ext uri="{BB962C8B-B14F-4D97-AF65-F5344CB8AC3E}">
        <p14:creationId xmlns:p14="http://schemas.microsoft.com/office/powerpoint/2010/main" val="238311016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 noChangeAspect="1"/>
          </p:cNvSpPr>
          <p:nvPr/>
        </p:nvSpPr>
        <p:spPr>
          <a:xfrm>
            <a:off x="1900127" y="2076450"/>
            <a:ext cx="1016823" cy="2800350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 flipV="1">
            <a:off x="1637013" y="3476625"/>
            <a:ext cx="1543050" cy="155599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65327" y="1905000"/>
            <a:ext cx="4041659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12450" b="0" i="0" u="none" strike="noStrike" cap="none" baseline="0" dirty="0">
                <a:solidFill>
                  <a:srgbClr val="041C31"/>
                </a:solidFill>
                <a:effectLst/>
                <a:uFillTx/>
                <a:latin typeface="Rockwell"/>
              </a:rPr>
              <a:t>52 %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67100" y="3728484"/>
            <a:ext cx="4385882" cy="222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s" sz="2800" b="0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Mencionó </a:t>
            </a:r>
            <a:r>
              <a:rPr lang="es" sz="2800" b="1" i="0" u="sng" strike="noStrike" cap="none" baseline="0" dirty="0">
                <a:solidFill>
                  <a:srgbClr val="115964"/>
                </a:solidFill>
                <a:effectLst/>
                <a:uFill>
                  <a:solidFill>
                    <a:srgbClr val="115964"/>
                  </a:solidFill>
                </a:uFill>
                <a:latin typeface="Segoe Print"/>
              </a:rPr>
              <a:t>los espacios al aire libre, parques y senderos</a:t>
            </a:r>
            <a:r>
              <a:rPr lang="es" sz="2800" b="1" i="0" strike="noStrike" cap="none" baseline="0" dirty="0">
                <a:solidFill>
                  <a:srgbClr val="115964"/>
                </a:solidFill>
                <a:effectLst/>
                <a:uFill>
                  <a:solidFill>
                    <a:srgbClr val="115964"/>
                  </a:solidFill>
                </a:uFill>
                <a:latin typeface="Segoe Print"/>
              </a:rPr>
              <a:t> </a:t>
            </a:r>
            <a:r>
              <a:rPr lang="es" sz="2800" b="0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como lo más importante para la calidad de vida.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524250" y="3676650"/>
            <a:ext cx="3429000" cy="0"/>
          </a:xfrm>
          <a:prstGeom prst="line">
            <a:avLst/>
          </a:prstGeom>
          <a:ln w="2857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7904" y="533400"/>
            <a:ext cx="90005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" sz="4400" b="1" i="0" u="none" strike="noStrike" cap="all" baseline="0" dirty="0"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uFillTx/>
                <a:latin typeface="Segoe Print"/>
              </a:rPr>
              <a:t>SERVICIO #1 para </a:t>
            </a:r>
            <a:br>
              <a:rPr lang="es" sz="4400" b="1" i="0" u="none" strike="noStrike" cap="all" baseline="0" dirty="0"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uFillTx/>
                <a:latin typeface="Segoe Print"/>
              </a:rPr>
            </a:br>
            <a:r>
              <a:rPr lang="es" sz="4400" b="1" i="0" u="none" strike="noStrike" cap="all" baseline="0" dirty="0"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uFillTx/>
                <a:latin typeface="Segoe Print"/>
              </a:rPr>
              <a:t>LA CALIDAD DE VIDA</a:t>
            </a:r>
          </a:p>
        </p:txBody>
      </p:sp>
    </p:spTree>
    <p:extLst>
      <p:ext uri="{BB962C8B-B14F-4D97-AF65-F5344CB8AC3E}">
        <p14:creationId xmlns:p14="http://schemas.microsoft.com/office/powerpoint/2010/main" val="416321555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6477000"/>
          </a:xfrm>
          <a:prstGeom prst="rect">
            <a:avLst/>
          </a:prstGeom>
          <a:blipFill rotWithShape="1">
            <a:blip r:embed="rId3"/>
            <a:stretch>
              <a:fillRect l="-13334" r="-10832"/>
            </a:stretch>
          </a:blip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990600"/>
          </a:xfrm>
          <a:solidFill>
            <a:schemeClr val="bg1"/>
          </a:solidFill>
        </p:spPr>
        <p:txBody>
          <a:bodyPr/>
          <a:lstStyle/>
          <a:p>
            <a:r>
              <a:rPr lang="es" sz="4000" b="0" i="0" u="none" strike="noStrike" cap="none" baseline="0">
                <a:solidFill>
                  <a:srgbClr val="04617B"/>
                </a:solidFill>
                <a:effectLst/>
                <a:uFillTx/>
                <a:latin typeface="Tw Cen MT"/>
              </a:rPr>
              <a:t>Infraestructura segura y confiable</a:t>
            </a:r>
          </a:p>
        </p:txBody>
      </p:sp>
    </p:spTree>
    <p:extLst>
      <p:ext uri="{BB962C8B-B14F-4D97-AF65-F5344CB8AC3E}">
        <p14:creationId xmlns:p14="http://schemas.microsoft.com/office/powerpoint/2010/main" val="131365162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200400"/>
            <a:ext cx="8842780" cy="228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3600" b="1" i="0" u="none" strike="noStrike" cap="none" baseline="0" dirty="0">
                <a:solidFill>
                  <a:srgbClr val="000000"/>
                </a:solidFill>
                <a:effectLst/>
                <a:uFillTx/>
                <a:latin typeface="Tw Cen MT"/>
              </a:rPr>
              <a:t>Las mejoras al transporte continúan siendo </a:t>
            </a:r>
            <a:r>
              <a:rPr lang="es" sz="3600" b="1" i="0" u="none" strike="noStrike" cap="none" baseline="0" dirty="0">
                <a:solidFill>
                  <a:srgbClr val="04617B"/>
                </a:solidFill>
                <a:effectLst/>
                <a:uFillTx/>
                <a:latin typeface="Segoe Print"/>
              </a:rPr>
              <a:t>un punto principal</a:t>
            </a:r>
            <a:r>
              <a:rPr lang="es" sz="3600" b="1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, </a:t>
            </a:r>
            <a:r>
              <a:rPr lang="es" sz="3600" b="1" i="0" u="none" strike="noStrike" cap="none" baseline="0" dirty="0">
                <a:solidFill>
                  <a:srgbClr val="000000"/>
                </a:solidFill>
                <a:effectLst/>
                <a:uFillTx/>
                <a:latin typeface="Tw Cen MT"/>
              </a:rPr>
              <a:t>pero los residentes por lo general están </a:t>
            </a:r>
            <a:r>
              <a:rPr lang="es" sz="3600" b="1" i="0" u="none" strike="noStrike" cap="none" baseline="0" dirty="0">
                <a:solidFill>
                  <a:srgbClr val="04617B"/>
                </a:solidFill>
                <a:effectLst/>
                <a:uFillTx/>
                <a:latin typeface="Segoe Print"/>
              </a:rPr>
              <a:t>complacidos</a:t>
            </a:r>
            <a:r>
              <a:rPr lang="es" sz="3600" b="1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 </a:t>
            </a:r>
            <a:r>
              <a:rPr lang="es" sz="3600" b="1" i="0" u="none" strike="noStrike" cap="none" baseline="0" dirty="0">
                <a:solidFill>
                  <a:srgbClr val="000000"/>
                </a:solidFill>
                <a:effectLst/>
                <a:uFillTx/>
                <a:latin typeface="Tw Cen MT"/>
              </a:rPr>
              <a:t>con la infraestructura existente.</a:t>
            </a:r>
          </a:p>
        </p:txBody>
      </p:sp>
    </p:spTree>
    <p:extLst>
      <p:ext uri="{BB962C8B-B14F-4D97-AF65-F5344CB8AC3E}">
        <p14:creationId xmlns:p14="http://schemas.microsoft.com/office/powerpoint/2010/main" val="249129611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97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0077" y="2286000"/>
            <a:ext cx="8894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28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Disponibilidad de banquetas, caminos y senderos para caminar.</a:t>
            </a:r>
          </a:p>
          <a:p>
            <a:r>
              <a:rPr lang="es" sz="28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Facilidad para caminar</a:t>
            </a:r>
          </a:p>
          <a:p>
            <a:r>
              <a:rPr lang="es" sz="28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Facilidad de transporte en carro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11480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2319748" y="4472379"/>
            <a:ext cx="652052" cy="1692409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48000" y="3673718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b="1" spc="600">
                <a:solidFill>
                  <a:schemeClr val="bg1"/>
                </a:solidFill>
                <a:latin typeface="+mj-lt"/>
              </a:rPr>
              <a:t>1 3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60112" y="6106077"/>
            <a:ext cx="4324404" cy="51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2800" b="1" i="0" u="none" strike="noStrike" cap="none" baseline="0">
                <a:solidFill>
                  <a:srgbClr val="FFFFFF"/>
                </a:solidFill>
                <a:effectLst/>
                <a:uFillTx/>
                <a:latin typeface="Segoe Print"/>
              </a:rPr>
              <a:t>Flujo del tráfico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8859" y="4781198"/>
            <a:ext cx="940154" cy="854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5000" b="0" i="0" u="none" strike="noStrike" cap="none" baseline="0">
                <a:solidFill>
                  <a:srgbClr val="FFFFFF"/>
                </a:solidFill>
                <a:effectLst/>
                <a:uFillTx/>
                <a:latin typeface="Segoe Print"/>
              </a:rPr>
              <a:t>de</a:t>
            </a:r>
          </a:p>
        </p:txBody>
      </p:sp>
      <p:sp>
        <p:nvSpPr>
          <p:cNvPr id="23" name="Freeform 22"/>
          <p:cNvSpPr>
            <a:spLocks noChangeAspect="1"/>
          </p:cNvSpPr>
          <p:nvPr/>
        </p:nvSpPr>
        <p:spPr>
          <a:xfrm>
            <a:off x="1368831" y="4479790"/>
            <a:ext cx="779074" cy="1692410"/>
          </a:xfrm>
          <a:custGeom>
            <a:avLst/>
            <a:gdLst>
              <a:gd name="connsiteX0" fmla="*/ 1014662 w 3162514"/>
              <a:gd name="connsiteY0" fmla="*/ 1235240 h 6870032"/>
              <a:gd name="connsiteX1" fmla="*/ 2069431 w 3162514"/>
              <a:gd name="connsiteY1" fmla="*/ 1235240 h 6870032"/>
              <a:gd name="connsiteX2" fmla="*/ 2461139 w 3162514"/>
              <a:gd name="connsiteY2" fmla="*/ 1494882 h 6870032"/>
              <a:gd name="connsiteX3" fmla="*/ 2477108 w 3162514"/>
              <a:gd name="connsiteY3" fmla="*/ 1546326 h 6870032"/>
              <a:gd name="connsiteX4" fmla="*/ 2480512 w 3162514"/>
              <a:gd name="connsiteY4" fmla="*/ 1549615 h 6870032"/>
              <a:gd name="connsiteX5" fmla="*/ 2510425 w 3162514"/>
              <a:gd name="connsiteY5" fmla="*/ 1603780 h 6870032"/>
              <a:gd name="connsiteX6" fmla="*/ 3149664 w 3162514"/>
              <a:gd name="connsiteY6" fmla="*/ 3330709 h 6870032"/>
              <a:gd name="connsiteX7" fmla="*/ 3028139 w 3162514"/>
              <a:gd name="connsiteY7" fmla="*/ 3595075 h 6870032"/>
              <a:gd name="connsiteX8" fmla="*/ 2763773 w 3162514"/>
              <a:gd name="connsiteY8" fmla="*/ 3473550 h 6870032"/>
              <a:gd name="connsiteX9" fmla="*/ 2249963 w 3162514"/>
              <a:gd name="connsiteY9" fmla="*/ 2085472 h 6870032"/>
              <a:gd name="connsiteX10" fmla="*/ 2245896 w 3162514"/>
              <a:gd name="connsiteY10" fmla="*/ 2085472 h 6870032"/>
              <a:gd name="connsiteX11" fmla="*/ 2245896 w 3162514"/>
              <a:gd name="connsiteY11" fmla="*/ 2300353 h 6870032"/>
              <a:gd name="connsiteX12" fmla="*/ 2875547 w 3162514"/>
              <a:gd name="connsiteY12" fmla="*/ 4567990 h 6870032"/>
              <a:gd name="connsiteX13" fmla="*/ 2245896 w 3162514"/>
              <a:gd name="connsiteY13" fmla="*/ 4567990 h 6870032"/>
              <a:gd name="connsiteX14" fmla="*/ 2245896 w 3162514"/>
              <a:gd name="connsiteY14" fmla="*/ 6565232 h 6870032"/>
              <a:gd name="connsiteX15" fmla="*/ 1941096 w 3162514"/>
              <a:gd name="connsiteY15" fmla="*/ 6870032 h 6870032"/>
              <a:gd name="connsiteX16" fmla="*/ 1636296 w 3162514"/>
              <a:gd name="connsiteY16" fmla="*/ 6565232 h 6870032"/>
              <a:gd name="connsiteX17" fmla="*/ 1636296 w 3162514"/>
              <a:gd name="connsiteY17" fmla="*/ 4567990 h 6870032"/>
              <a:gd name="connsiteX18" fmla="*/ 1479884 w 3162514"/>
              <a:gd name="connsiteY18" fmla="*/ 4567990 h 6870032"/>
              <a:gd name="connsiteX19" fmla="*/ 1479884 w 3162514"/>
              <a:gd name="connsiteY19" fmla="*/ 6565232 h 6870032"/>
              <a:gd name="connsiteX20" fmla="*/ 1175084 w 3162514"/>
              <a:gd name="connsiteY20" fmla="*/ 6870032 h 6870032"/>
              <a:gd name="connsiteX21" fmla="*/ 870284 w 3162514"/>
              <a:gd name="connsiteY21" fmla="*/ 6565232 h 6870032"/>
              <a:gd name="connsiteX22" fmla="*/ 870284 w 3162514"/>
              <a:gd name="connsiteY22" fmla="*/ 4567990 h 6870032"/>
              <a:gd name="connsiteX23" fmla="*/ 234355 w 3162514"/>
              <a:gd name="connsiteY23" fmla="*/ 4567990 h 6870032"/>
              <a:gd name="connsiteX24" fmla="*/ 870284 w 3162514"/>
              <a:gd name="connsiteY24" fmla="*/ 2277743 h 6870032"/>
              <a:gd name="connsiteX25" fmla="*/ 870284 w 3162514"/>
              <a:gd name="connsiteY25" fmla="*/ 2085472 h 6870032"/>
              <a:gd name="connsiteX26" fmla="*/ 852447 w 3162514"/>
              <a:gd name="connsiteY26" fmla="*/ 2085472 h 6870032"/>
              <a:gd name="connsiteX27" fmla="*/ 401393 w 3162514"/>
              <a:gd name="connsiteY27" fmla="*/ 3468390 h 6870032"/>
              <a:gd name="connsiteX28" fmla="*/ 141998 w 3162514"/>
              <a:gd name="connsiteY28" fmla="*/ 3600192 h 6870032"/>
              <a:gd name="connsiteX29" fmla="*/ 10196 w 3162514"/>
              <a:gd name="connsiteY29" fmla="*/ 3340796 h 6870032"/>
              <a:gd name="connsiteX30" fmla="*/ 581198 w 3162514"/>
              <a:gd name="connsiteY30" fmla="*/ 1590120 h 6870032"/>
              <a:gd name="connsiteX31" fmla="*/ 608963 w 3162514"/>
              <a:gd name="connsiteY31" fmla="*/ 1534823 h 6870032"/>
              <a:gd name="connsiteX32" fmla="*/ 611319 w 3162514"/>
              <a:gd name="connsiteY32" fmla="*/ 1532361 h 6870032"/>
              <a:gd name="connsiteX33" fmla="*/ 622954 w 3162514"/>
              <a:gd name="connsiteY33" fmla="*/ 1494882 h 6870032"/>
              <a:gd name="connsiteX34" fmla="*/ 1014662 w 3162514"/>
              <a:gd name="connsiteY34" fmla="*/ 1235240 h 6870032"/>
              <a:gd name="connsiteX35" fmla="*/ 1532020 w 3162514"/>
              <a:gd name="connsiteY35" fmla="*/ 0 h 6870032"/>
              <a:gd name="connsiteX36" fmla="*/ 2103520 w 3162514"/>
              <a:gd name="connsiteY36" fmla="*/ 571500 h 6870032"/>
              <a:gd name="connsiteX37" fmla="*/ 1532020 w 3162514"/>
              <a:gd name="connsiteY37" fmla="*/ 1143000 h 6870032"/>
              <a:gd name="connsiteX38" fmla="*/ 960520 w 3162514"/>
              <a:gd name="connsiteY38" fmla="*/ 571500 h 6870032"/>
              <a:gd name="connsiteX39" fmla="*/ 1532020 w 3162514"/>
              <a:gd name="connsiteY39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2514" h="6870032">
                <a:moveTo>
                  <a:pt x="1014662" y="1235240"/>
                </a:moveTo>
                <a:lnTo>
                  <a:pt x="2069431" y="1235240"/>
                </a:lnTo>
                <a:cubicBezTo>
                  <a:pt x="2245520" y="1235240"/>
                  <a:pt x="2396603" y="1342301"/>
                  <a:pt x="2461139" y="1494882"/>
                </a:cubicBezTo>
                <a:lnTo>
                  <a:pt x="2477108" y="1546326"/>
                </a:lnTo>
                <a:lnTo>
                  <a:pt x="2480512" y="1549615"/>
                </a:lnTo>
                <a:cubicBezTo>
                  <a:pt x="2492859" y="1565653"/>
                  <a:pt x="2503029" y="1583800"/>
                  <a:pt x="2510425" y="1603780"/>
                </a:cubicBezTo>
                <a:lnTo>
                  <a:pt x="3149664" y="3330709"/>
                </a:lnTo>
                <a:cubicBezTo>
                  <a:pt x="3189109" y="3437270"/>
                  <a:pt x="3134700" y="3555631"/>
                  <a:pt x="3028139" y="3595075"/>
                </a:cubicBezTo>
                <a:cubicBezTo>
                  <a:pt x="2921578" y="3634520"/>
                  <a:pt x="2803217" y="3580111"/>
                  <a:pt x="2763773" y="3473550"/>
                </a:cubicBezTo>
                <a:lnTo>
                  <a:pt x="2249963" y="2085472"/>
                </a:lnTo>
                <a:lnTo>
                  <a:pt x="2245896" y="2085472"/>
                </a:lnTo>
                <a:lnTo>
                  <a:pt x="2245896" y="2300353"/>
                </a:lnTo>
                <a:lnTo>
                  <a:pt x="2875547" y="4567990"/>
                </a:lnTo>
                <a:lnTo>
                  <a:pt x="2245896" y="4567990"/>
                </a:lnTo>
                <a:lnTo>
                  <a:pt x="2245896" y="6565232"/>
                </a:lnTo>
                <a:cubicBezTo>
                  <a:pt x="2245896" y="6733568"/>
                  <a:pt x="2109432" y="6870032"/>
                  <a:pt x="1941096" y="6870032"/>
                </a:cubicBezTo>
                <a:cubicBezTo>
                  <a:pt x="1772760" y="6870032"/>
                  <a:pt x="1636296" y="6733568"/>
                  <a:pt x="1636296" y="6565232"/>
                </a:cubicBezTo>
                <a:lnTo>
                  <a:pt x="1636296" y="4567990"/>
                </a:lnTo>
                <a:lnTo>
                  <a:pt x="1479884" y="4567990"/>
                </a:lnTo>
                <a:lnTo>
                  <a:pt x="1479884" y="6565232"/>
                </a:lnTo>
                <a:cubicBezTo>
                  <a:pt x="1479884" y="6733568"/>
                  <a:pt x="1343420" y="6870032"/>
                  <a:pt x="1175084" y="6870032"/>
                </a:cubicBezTo>
                <a:cubicBezTo>
                  <a:pt x="1006748" y="6870032"/>
                  <a:pt x="870284" y="6733568"/>
                  <a:pt x="870284" y="6565232"/>
                </a:cubicBezTo>
                <a:lnTo>
                  <a:pt x="870284" y="4567990"/>
                </a:lnTo>
                <a:lnTo>
                  <a:pt x="234355" y="4567990"/>
                </a:lnTo>
                <a:lnTo>
                  <a:pt x="870284" y="2277743"/>
                </a:lnTo>
                <a:lnTo>
                  <a:pt x="870284" y="2085472"/>
                </a:lnTo>
                <a:lnTo>
                  <a:pt x="852447" y="2085472"/>
                </a:lnTo>
                <a:lnTo>
                  <a:pt x="401393" y="3468390"/>
                </a:lnTo>
                <a:cubicBezTo>
                  <a:pt x="366159" y="3576416"/>
                  <a:pt x="250024" y="3635426"/>
                  <a:pt x="141998" y="3600192"/>
                </a:cubicBezTo>
                <a:cubicBezTo>
                  <a:pt x="33971" y="3564958"/>
                  <a:pt x="-25038" y="3448822"/>
                  <a:pt x="10196" y="3340796"/>
                </a:cubicBezTo>
                <a:lnTo>
                  <a:pt x="581198" y="1590120"/>
                </a:lnTo>
                <a:cubicBezTo>
                  <a:pt x="587805" y="1569865"/>
                  <a:pt x="597255" y="1551333"/>
                  <a:pt x="608963" y="1534823"/>
                </a:cubicBezTo>
                <a:lnTo>
                  <a:pt x="611319" y="1532361"/>
                </a:lnTo>
                <a:lnTo>
                  <a:pt x="622954" y="1494882"/>
                </a:lnTo>
                <a:cubicBezTo>
                  <a:pt x="687490" y="1342301"/>
                  <a:pt x="838573" y="1235240"/>
                  <a:pt x="1014662" y="1235240"/>
                </a:cubicBezTo>
                <a:close/>
                <a:moveTo>
                  <a:pt x="1532020" y="0"/>
                </a:moveTo>
                <a:cubicBezTo>
                  <a:pt x="1847651" y="0"/>
                  <a:pt x="2103520" y="255869"/>
                  <a:pt x="2103520" y="571500"/>
                </a:cubicBezTo>
                <a:cubicBezTo>
                  <a:pt x="2103520" y="887131"/>
                  <a:pt x="1847651" y="1143000"/>
                  <a:pt x="1532020" y="1143000"/>
                </a:cubicBezTo>
                <a:cubicBezTo>
                  <a:pt x="1216389" y="1143000"/>
                  <a:pt x="960520" y="887131"/>
                  <a:pt x="960520" y="571500"/>
                </a:cubicBezTo>
                <a:cubicBezTo>
                  <a:pt x="960520" y="255869"/>
                  <a:pt x="1216389" y="0"/>
                  <a:pt x="153202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6720" y="304800"/>
            <a:ext cx="3136280" cy="176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reeform 25"/>
          <p:cNvSpPr/>
          <p:nvPr/>
        </p:nvSpPr>
        <p:spPr>
          <a:xfrm>
            <a:off x="623194" y="4479791"/>
            <a:ext cx="652052" cy="1692409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75683" y="1768510"/>
            <a:ext cx="226570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800" b="0" i="0" u="none" strike="noStrike" cap="none" baseline="0">
                <a:solidFill>
                  <a:srgbClr val="FFFFFF"/>
                </a:solidFill>
                <a:effectLst/>
                <a:uFillTx/>
                <a:latin typeface="Segoe Print"/>
              </a:rPr>
              <a:t>excelente o bueno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228600" y="-533400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b="1" spc="600">
                <a:solidFill>
                  <a:schemeClr val="bg1"/>
                </a:solidFill>
                <a:latin typeface="+mj-lt"/>
              </a:rPr>
              <a:t>1 2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73867" y="678136"/>
            <a:ext cx="940154" cy="854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5000" b="0" i="0" u="none" strike="noStrike" cap="none" baseline="0">
                <a:solidFill>
                  <a:srgbClr val="FFFFFF"/>
                </a:solidFill>
                <a:effectLst/>
                <a:uFillTx/>
                <a:latin typeface="Segoe Print"/>
              </a:rPr>
              <a:t>de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20153" y="5672739"/>
            <a:ext cx="226570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800" b="0" i="0" u="none" strike="noStrike" cap="none" baseline="0">
                <a:solidFill>
                  <a:srgbClr val="FFFFFF"/>
                </a:solidFill>
                <a:effectLst/>
                <a:uFillTx/>
                <a:latin typeface="Segoe Print"/>
              </a:rPr>
              <a:t>excelente o bueno</a:t>
            </a:r>
          </a:p>
        </p:txBody>
      </p:sp>
    </p:spTree>
    <p:extLst>
      <p:ext uri="{BB962C8B-B14F-4D97-AF65-F5344CB8AC3E}">
        <p14:creationId xmlns:p14="http://schemas.microsoft.com/office/powerpoint/2010/main" val="17152318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11" y="243843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s" sz="4400" b="0" i="0" u="none" strike="noStrike" cap="none" baseline="0">
                <a:solidFill>
                  <a:srgbClr val="76D9E8"/>
                </a:solidFill>
                <a:effectLst/>
                <a:uFillTx/>
                <a:latin typeface="Tw Cen MT"/>
              </a:rPr>
              <a:t>Servicios de infraestructura</a:t>
            </a:r>
          </a:p>
        </p:txBody>
      </p:sp>
      <p:sp>
        <p:nvSpPr>
          <p:cNvPr id="8" name="Down Arrow 7"/>
          <p:cNvSpPr/>
          <p:nvPr/>
        </p:nvSpPr>
        <p:spPr>
          <a:xfrm rot="16200000">
            <a:off x="4674514" y="1321712"/>
            <a:ext cx="1318973" cy="15240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4801" y="1371600"/>
            <a:ext cx="4267200" cy="1485147"/>
          </a:xfrm>
          <a:prstGeom prst="round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s" sz="2100" b="0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Mantenimiento de las calles y del sistema de drenaje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" sz="2100" b="0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Bus o tren ligero de RTD</a:t>
            </a:r>
          </a:p>
        </p:txBody>
      </p:sp>
      <p:sp>
        <p:nvSpPr>
          <p:cNvPr id="29" name="Down Arrow 28"/>
          <p:cNvSpPr/>
          <p:nvPr/>
        </p:nvSpPr>
        <p:spPr>
          <a:xfrm rot="16200000">
            <a:off x="4675030" y="4598830"/>
            <a:ext cx="1317939" cy="15240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04800" y="4572000"/>
            <a:ext cx="4267200" cy="134266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endParaRPr lang="en-US" sz="2100" dirty="0"/>
          </a:p>
          <a:p>
            <a:pPr marL="342900" indent="-342900">
              <a:buFont typeface="Arial" pitchFamily="34" charset="0"/>
              <a:buChar char="•"/>
            </a:pPr>
            <a:r>
              <a:rPr lang="es" sz="2100" b="0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Mantenimiento de las vías en áreas no incorporadas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100" dirty="0"/>
          </a:p>
        </p:txBody>
      </p:sp>
      <p:sp>
        <p:nvSpPr>
          <p:cNvPr id="34" name="TextBox 33"/>
          <p:cNvSpPr txBox="1"/>
          <p:nvPr/>
        </p:nvSpPr>
        <p:spPr>
          <a:xfrm>
            <a:off x="7072593" y="1776732"/>
            <a:ext cx="1244329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4000" b="0" i="0" u="none" strike="noStrike" cap="none" baseline="0">
                <a:solidFill>
                  <a:srgbClr val="000000"/>
                </a:solidFill>
                <a:effectLst/>
                <a:uFillTx/>
                <a:latin typeface="Segoe Print"/>
              </a:rPr>
              <a:t>de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99464" y="5073585"/>
            <a:ext cx="1244329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4000" b="0" i="0" u="none" strike="noStrike" cap="none" baseline="0">
                <a:solidFill>
                  <a:srgbClr val="000000"/>
                </a:solidFill>
                <a:effectLst/>
                <a:uFillTx/>
                <a:latin typeface="Segoe Print"/>
              </a:rPr>
              <a:t>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28796" y="4919696"/>
            <a:ext cx="2862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3   10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48400" y="1575880"/>
            <a:ext cx="2842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5   10</a:t>
            </a:r>
          </a:p>
        </p:txBody>
      </p:sp>
      <p:sp>
        <p:nvSpPr>
          <p:cNvPr id="11" name="Down Arrow 10"/>
          <p:cNvSpPr/>
          <p:nvPr/>
        </p:nvSpPr>
        <p:spPr>
          <a:xfrm rot="16200000">
            <a:off x="4638825" y="2911996"/>
            <a:ext cx="1318973" cy="15240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69112" y="3014509"/>
            <a:ext cx="4267200" cy="13189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s" sz="2100" b="0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Control del tráfico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0" y="3221158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4   10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74658" y="3325849"/>
            <a:ext cx="1244329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4000" b="0" i="0" u="none" strike="noStrike" cap="none" baseline="0">
                <a:solidFill>
                  <a:srgbClr val="000000"/>
                </a:solidFill>
                <a:effectLst/>
                <a:uFillTx/>
                <a:latin typeface="Segoe Print"/>
              </a:rPr>
              <a:t>de</a:t>
            </a:r>
          </a:p>
        </p:txBody>
      </p:sp>
    </p:spTree>
    <p:extLst>
      <p:ext uri="{BB962C8B-B14F-4D97-AF65-F5344CB8AC3E}">
        <p14:creationId xmlns:p14="http://schemas.microsoft.com/office/powerpoint/2010/main" val="351598217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rgan.adams\AppData\Local\Microsoft\Windows\Temporary Internet Files\Content.IE5\FU14H5G9\금리%2011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E9920"/>
              </a:clrFrom>
              <a:clrTo>
                <a:srgbClr val="2E992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5898" y="468598"/>
            <a:ext cx="5970302" cy="597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069848"/>
          </a:xfrm>
        </p:spPr>
        <p:txBody>
          <a:bodyPr/>
          <a:lstStyle/>
          <a:p>
            <a:pPr algn="ctr"/>
            <a:r>
              <a:rPr lang="es" sz="4000" b="0" i="0" u="none" strike="noStrike" cap="none" baseline="0">
                <a:solidFill>
                  <a:srgbClr val="04617B"/>
                </a:solidFill>
                <a:effectLst/>
                <a:uFillTx/>
                <a:latin typeface="Tw Cen MT"/>
              </a:rPr>
              <a:t>Medidas de transporte en aumento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8242" y="2082706"/>
            <a:ext cx="4105946" cy="106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" sz="3200" b="1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Remoción de nieve y hielo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685" y="2438400"/>
            <a:ext cx="2480153" cy="1860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799" y="1846957"/>
            <a:ext cx="2842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glow rad="101600">
                    <a:schemeClr val="accent4">
                      <a:satMod val="175000"/>
                      <a:alpha val="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5061" y="2118002"/>
            <a:ext cx="1244328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4000" b="0" i="0" u="none" strike="noStrike" cap="none" baseline="0">
                <a:solidFill>
                  <a:srgbClr val="000000"/>
                </a:solidFill>
                <a:effectLst/>
                <a:uFillTx/>
                <a:latin typeface="Segoe Print"/>
              </a:rPr>
              <a:t>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6531" y="4062510"/>
            <a:ext cx="37376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Segoe Print" panose="020006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" sz="3200" b="1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Compartieron el uso de vehículos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116" y="4159837"/>
            <a:ext cx="3065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3  10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5486" y="4374966"/>
            <a:ext cx="1244328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4000" b="0" i="0" u="none" strike="noStrike" cap="none" baseline="0">
                <a:solidFill>
                  <a:srgbClr val="000000"/>
                </a:solidFill>
                <a:effectLst/>
                <a:uFillTx/>
                <a:latin typeface="Segoe Print"/>
              </a:rPr>
              <a:t>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59462" y="6358861"/>
            <a:ext cx="3279876" cy="33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600" b="0" i="0" u="none" strike="noStrike" cap="none" baseline="0">
                <a:solidFill>
                  <a:srgbClr val="000000"/>
                </a:solidFill>
                <a:effectLst/>
                <a:uFillTx/>
                <a:latin typeface="Segoe Print"/>
              </a:rPr>
              <a:t>Porcentaje excelente o bueno</a:t>
            </a:r>
          </a:p>
        </p:txBody>
      </p:sp>
    </p:spTree>
    <p:extLst>
      <p:ext uri="{BB962C8B-B14F-4D97-AF65-F5344CB8AC3E}">
        <p14:creationId xmlns:p14="http://schemas.microsoft.com/office/powerpoint/2010/main" val="190642229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-7258" y="304800"/>
            <a:ext cx="7551057" cy="1447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" sz="4800" b="1" i="0" u="none" strike="noStrike" cap="none" baseline="0">
                <a:solidFill>
                  <a:srgbClr val="04617B"/>
                </a:solidFill>
                <a:effectLst/>
                <a:uFillTx/>
                <a:latin typeface="Tw Cen MT"/>
              </a:rPr>
              <a:t>Labor del condado: Transporte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03896037"/>
              </p:ext>
            </p:extLst>
          </p:nvPr>
        </p:nvGraphicFramePr>
        <p:xfrm>
          <a:off x="-10887" y="1752600"/>
          <a:ext cx="5029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28600" y="2590800"/>
            <a:ext cx="4267200" cy="3810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95047260"/>
              </p:ext>
            </p:extLst>
          </p:nvPr>
        </p:nvGraphicFramePr>
        <p:xfrm>
          <a:off x="4488543" y="2895600"/>
          <a:ext cx="5029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9709" y="1275546"/>
            <a:ext cx="3584982" cy="94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2800" b="1" i="0" u="none" strike="noStrike" cap="none" baseline="0">
                <a:solidFill>
                  <a:srgbClr val="7030A0"/>
                </a:solidFill>
                <a:effectLst/>
                <a:uFillTx/>
                <a:latin typeface="Segoe Print"/>
              </a:rPr>
              <a:t>Mantenimiento de infraestructura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4280" y="2229653"/>
            <a:ext cx="3584981" cy="94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2800" b="1" i="0" u="none" strike="noStrike" cap="none" baseline="0">
                <a:solidFill>
                  <a:srgbClr val="7030A0"/>
                </a:solidFill>
                <a:effectLst/>
                <a:uFillTx/>
                <a:latin typeface="Segoe Print"/>
              </a:rPr>
              <a:t>Construcción de infraestructura</a:t>
            </a:r>
          </a:p>
        </p:txBody>
      </p:sp>
    </p:spTree>
    <p:extLst>
      <p:ext uri="{BB962C8B-B14F-4D97-AF65-F5344CB8AC3E}">
        <p14:creationId xmlns:p14="http://schemas.microsoft.com/office/powerpoint/2010/main" val="326768601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304800" y="535850"/>
            <a:ext cx="4343400" cy="14453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" sz="3000" b="1" i="0" u="none" strike="noStrike" cap="none" baseline="0" dirty="0">
                <a:solidFill>
                  <a:srgbClr val="115964"/>
                </a:solidFill>
                <a:effectLst/>
                <a:uFillTx/>
                <a:latin typeface="Segoe Print"/>
              </a:rPr>
              <a:t>Extensión del impuesto sobre las ventas</a:t>
            </a:r>
          </a:p>
        </p:txBody>
      </p:sp>
      <p:sp>
        <p:nvSpPr>
          <p:cNvPr id="6" name="Oval 5"/>
          <p:cNvSpPr/>
          <p:nvPr/>
        </p:nvSpPr>
        <p:spPr>
          <a:xfrm>
            <a:off x="-71438" y="2118087"/>
            <a:ext cx="4419600" cy="420406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24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Continuar con una porción del impuesto sobre las ventas de $.02/$10 para construir y mantener las vías y puentes.</a:t>
            </a:r>
          </a:p>
        </p:txBody>
      </p:sp>
      <p:sp>
        <p:nvSpPr>
          <p:cNvPr id="7" name="Oval 6"/>
          <p:cNvSpPr/>
          <p:nvPr/>
        </p:nvSpPr>
        <p:spPr>
          <a:xfrm>
            <a:off x="3456748" y="3987518"/>
            <a:ext cx="1572452" cy="10416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28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83 %</a:t>
            </a:r>
          </a:p>
        </p:txBody>
      </p:sp>
      <p:sp>
        <p:nvSpPr>
          <p:cNvPr id="9" name="Oval 8"/>
          <p:cNvSpPr/>
          <p:nvPr/>
        </p:nvSpPr>
        <p:spPr>
          <a:xfrm>
            <a:off x="4805365" y="1600200"/>
            <a:ext cx="4648200" cy="37528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24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Continuar con el impuesto sobre las ventas actual de $.03/$10 para construir y mantener las instalaciones de AdCo.</a:t>
            </a:r>
          </a:p>
        </p:txBody>
      </p:sp>
      <p:sp>
        <p:nvSpPr>
          <p:cNvPr id="10" name="Oval 9"/>
          <p:cNvSpPr/>
          <p:nvPr/>
        </p:nvSpPr>
        <p:spPr>
          <a:xfrm>
            <a:off x="7315200" y="5048250"/>
            <a:ext cx="1572452" cy="8986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28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67 %</a:t>
            </a:r>
          </a:p>
        </p:txBody>
      </p:sp>
    </p:spTree>
    <p:extLst>
      <p:ext uri="{BB962C8B-B14F-4D97-AF65-F5344CB8AC3E}">
        <p14:creationId xmlns:p14="http://schemas.microsoft.com/office/powerpoint/2010/main" val="293294280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 noChangeAspect="1"/>
          </p:cNvSpPr>
          <p:nvPr/>
        </p:nvSpPr>
        <p:spPr>
          <a:xfrm>
            <a:off x="1900127" y="2076450"/>
            <a:ext cx="1016823" cy="2800350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 flipV="1">
            <a:off x="1637013" y="3124200"/>
            <a:ext cx="1543050" cy="17526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65328" y="1905000"/>
            <a:ext cx="3926072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12450" b="0" i="0" u="none" strike="noStrike" cap="none" baseline="0" dirty="0">
                <a:solidFill>
                  <a:srgbClr val="041C31"/>
                </a:solidFill>
                <a:effectLst/>
                <a:uFillTx/>
                <a:latin typeface="Rockwell"/>
              </a:rPr>
              <a:t>44 %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67100" y="3728484"/>
            <a:ext cx="4914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s" sz="2800" b="0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Mencionó el</a:t>
            </a:r>
            <a:r>
              <a:rPr lang="es" sz="2800" b="1" u="sng" dirty="0">
                <a:solidFill>
                  <a:srgbClr val="115964"/>
                </a:solidFill>
                <a:uFill>
                  <a:solidFill>
                    <a:srgbClr val="115964"/>
                  </a:solidFill>
                </a:uFill>
                <a:latin typeface="Segoe Print"/>
              </a:rPr>
              <a:t> </a:t>
            </a:r>
            <a:r>
              <a:rPr lang="es" sz="2800" b="1" i="0" u="sng" strike="noStrike" cap="none" baseline="0" dirty="0">
                <a:solidFill>
                  <a:srgbClr val="115964"/>
                </a:solidFill>
                <a:effectLst/>
                <a:uFill>
                  <a:solidFill>
                    <a:srgbClr val="115964"/>
                  </a:solidFill>
                </a:uFill>
                <a:latin typeface="Segoe Print"/>
              </a:rPr>
              <a:t>mantenimiento de vías </a:t>
            </a:r>
          </a:p>
          <a:p>
            <a:pPr marL="114300" indent="0">
              <a:buNone/>
            </a:pPr>
            <a:r>
              <a:rPr lang="es" sz="2800" b="0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como lo más importante para la calidad de vida.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524250" y="3676650"/>
            <a:ext cx="3429000" cy="0"/>
          </a:xfrm>
          <a:prstGeom prst="line">
            <a:avLst/>
          </a:prstGeom>
          <a:ln w="2857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7904" y="533400"/>
            <a:ext cx="90005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" sz="4400" b="0" i="0" u="none" strike="noStrike" cap="none" baseline="0" dirty="0">
                <a:effectLst/>
                <a:uFillTx/>
              </a:rPr>
              <a:t>SERVICIO #2 PARA LA CALIDAD DE VIDA</a:t>
            </a:r>
          </a:p>
        </p:txBody>
      </p:sp>
    </p:spTree>
    <p:extLst>
      <p:ext uri="{BB962C8B-B14F-4D97-AF65-F5344CB8AC3E}">
        <p14:creationId xmlns:p14="http://schemas.microsoft.com/office/powerpoint/2010/main" val="74623276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6477000"/>
          </a:xfrm>
          <a:prstGeom prst="rect">
            <a:avLst/>
          </a:prstGeom>
          <a:blipFill rotWithShape="1">
            <a:blip r:embed="rId3"/>
            <a:stretch>
              <a:fillRect l="-13334" r="-10832"/>
            </a:stretch>
          </a:blip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990600"/>
          </a:xfrm>
          <a:solidFill>
            <a:schemeClr val="bg1"/>
          </a:solidFill>
        </p:spPr>
        <p:txBody>
          <a:bodyPr/>
          <a:lstStyle/>
          <a:p>
            <a:r>
              <a:rPr lang="es" sz="4000" b="0" i="0" u="none" strike="noStrike" cap="none" baseline="0">
                <a:solidFill>
                  <a:srgbClr val="04617B"/>
                </a:solidFill>
                <a:effectLst/>
                <a:uFillTx/>
                <a:latin typeface="Tw Cen MT"/>
              </a:rPr>
              <a:t>Enriquecimiento de la comunidad</a:t>
            </a:r>
          </a:p>
        </p:txBody>
      </p:sp>
    </p:spTree>
    <p:extLst>
      <p:ext uri="{BB962C8B-B14F-4D97-AF65-F5344CB8AC3E}">
        <p14:creationId xmlns:p14="http://schemas.microsoft.com/office/powerpoint/2010/main" val="158758337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200400"/>
            <a:ext cx="88427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800" b="1" i="0" u="none" strike="noStrike" cap="none" baseline="0" dirty="0">
                <a:solidFill>
                  <a:srgbClr val="000000"/>
                </a:solidFill>
                <a:effectLst/>
                <a:uFillTx/>
                <a:latin typeface="Tw Cen MT"/>
              </a:rPr>
              <a:t>Los residentes</a:t>
            </a:r>
            <a:r>
              <a:rPr lang="es-ES_tradnl" sz="3800" b="0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 </a:t>
            </a:r>
            <a:r>
              <a:rPr lang="es-ES_tradnl" sz="4000" b="1" i="0" u="sng" strike="noStrike" cap="none" baseline="0" dirty="0">
                <a:solidFill>
                  <a:srgbClr val="04617B"/>
                </a:solidFill>
                <a:effectLst/>
                <a:uFill>
                  <a:solidFill>
                    <a:srgbClr val="04617B"/>
                  </a:solidFill>
                </a:uFill>
                <a:latin typeface="Segoe Print"/>
              </a:rPr>
              <a:t>aprecian</a:t>
            </a:r>
            <a:r>
              <a:rPr lang="es-ES_tradnl" sz="4000" b="1" i="0" strike="noStrike" cap="none" baseline="0" dirty="0">
                <a:solidFill>
                  <a:srgbClr val="04617B"/>
                </a:solidFill>
                <a:effectLst/>
                <a:uFill>
                  <a:solidFill>
                    <a:srgbClr val="04617B"/>
                  </a:solidFill>
                </a:uFill>
                <a:latin typeface="Segoe Print"/>
              </a:rPr>
              <a:t> </a:t>
            </a:r>
            <a:r>
              <a:rPr lang="es-ES_tradnl" sz="3600" b="1" dirty="0">
                <a:solidFill>
                  <a:srgbClr val="000000"/>
                </a:solidFill>
                <a:latin typeface="Tw Cen MT"/>
              </a:rPr>
              <a:t>l</a:t>
            </a:r>
            <a:r>
              <a:rPr lang="es-ES_tradnl" sz="3600" b="1" i="0" strike="noStrike" cap="none" baseline="0" dirty="0">
                <a:solidFill>
                  <a:srgbClr val="000000"/>
                </a:solidFill>
                <a:effectLst/>
                <a:uFillTx/>
                <a:latin typeface="Tw Cen MT"/>
              </a:rPr>
              <a:t>as</a:t>
            </a:r>
            <a:r>
              <a:rPr lang="es-ES_tradnl" sz="3600" b="1" i="0" u="none" strike="noStrike" cap="none" baseline="0" dirty="0">
                <a:solidFill>
                  <a:srgbClr val="000000"/>
                </a:solidFill>
                <a:effectLst/>
                <a:uFillTx/>
                <a:latin typeface="Tw Cen MT"/>
              </a:rPr>
              <a:t> labores para fomentar una economía fuerte.</a:t>
            </a:r>
          </a:p>
        </p:txBody>
      </p:sp>
    </p:spTree>
    <p:extLst>
      <p:ext uri="{BB962C8B-B14F-4D97-AF65-F5344CB8AC3E}">
        <p14:creationId xmlns:p14="http://schemas.microsoft.com/office/powerpoint/2010/main" val="405253769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200400"/>
            <a:ext cx="8842780" cy="1128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3400" b="1" i="0" u="none" strike="noStrike" cap="none" baseline="0" dirty="0">
                <a:solidFill>
                  <a:srgbClr val="000000"/>
                </a:solidFill>
                <a:effectLst/>
                <a:uFillTx/>
                <a:latin typeface="Tw Cen MT"/>
              </a:rPr>
              <a:t>La asequibilidad es un </a:t>
            </a:r>
            <a:r>
              <a:rPr lang="es" sz="3400" b="1" i="0" u="sng" strike="noStrike" cap="none" baseline="0" dirty="0">
                <a:solidFill>
                  <a:srgbClr val="04617B"/>
                </a:solidFill>
                <a:effectLst/>
                <a:uFill>
                  <a:solidFill>
                    <a:srgbClr val="04617B"/>
                  </a:solidFill>
                </a:uFill>
                <a:latin typeface="Segoe Print"/>
              </a:rPr>
              <a:t>valor positivo</a:t>
            </a:r>
            <a:r>
              <a:rPr lang="es" sz="3400" b="1" i="0" u="none" strike="noStrike" cap="none" baseline="0" dirty="0">
                <a:solidFill>
                  <a:srgbClr val="04617B"/>
                </a:solidFill>
                <a:effectLst/>
                <a:uFillTx/>
                <a:latin typeface="Segoe Print"/>
              </a:rPr>
              <a:t> </a:t>
            </a:r>
            <a:r>
              <a:rPr lang="es" sz="3400" b="1" i="0" u="none" strike="noStrike" cap="none" baseline="0" dirty="0">
                <a:solidFill>
                  <a:srgbClr val="000000"/>
                </a:solidFill>
                <a:effectLst/>
                <a:uFillTx/>
                <a:latin typeface="Tw Cen MT"/>
              </a:rPr>
              <a:t>que a los residentes les gustaría</a:t>
            </a:r>
            <a:r>
              <a:rPr lang="es" sz="3400" b="0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 </a:t>
            </a:r>
            <a:r>
              <a:rPr lang="es" sz="3400" b="1" i="0" u="sng" strike="noStrike" cap="none" baseline="0" dirty="0">
                <a:solidFill>
                  <a:srgbClr val="115964"/>
                </a:solidFill>
                <a:effectLst/>
                <a:uFill>
                  <a:solidFill>
                    <a:srgbClr val="115964"/>
                  </a:solidFill>
                </a:uFill>
                <a:latin typeface="Segoe Print"/>
              </a:rPr>
              <a:t>mantener</a:t>
            </a:r>
            <a:r>
              <a:rPr lang="es" sz="3400" b="1" dirty="0">
                <a:solidFill>
                  <a:srgbClr val="000000"/>
                </a:solidFill>
                <a:latin typeface="Tw Cen MT"/>
              </a:rPr>
              <a:t>.</a:t>
            </a:r>
            <a:endParaRPr lang="es" sz="3400" b="1" i="0" strike="noStrike" cap="none" baseline="0" dirty="0">
              <a:solidFill>
                <a:srgbClr val="115964"/>
              </a:solidFill>
              <a:effectLst/>
              <a:uFill>
                <a:solidFill>
                  <a:srgbClr val="115964"/>
                </a:solidFill>
              </a:uFill>
              <a:latin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136046625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08833"/>
            <a:ext cx="7315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48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Las mejores cosas del condado de Adams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6274" y="3176554"/>
            <a:ext cx="914400" cy="26208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6774" y="4343399"/>
            <a:ext cx="914400" cy="145397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0137" y="4495800"/>
            <a:ext cx="914400" cy="13154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4724400"/>
            <a:ext cx="914400" cy="107297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854998"/>
            <a:ext cx="1892036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18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Ubicación/</a:t>
            </a:r>
            <a:br>
              <a:rPr lang="es" sz="18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</a:br>
            <a:r>
              <a:rPr lang="es" sz="18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Acceso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8660" y="5828872"/>
            <a:ext cx="1892036" cy="9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18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Espacio al aire libre, parques y senderos.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75747" y="5861512"/>
            <a:ext cx="1983181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1800" b="1" i="0" u="none" strike="noStrike" cap="none" baseline="0">
                <a:solidFill>
                  <a:srgbClr val="FFFFFF"/>
                </a:solidFill>
                <a:effectLst/>
                <a:uFillTx/>
                <a:latin typeface="Segoe Print"/>
              </a:rPr>
              <a:t>Bajo costo de vida/Asequible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3200" y="5790355"/>
            <a:ext cx="2199629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18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Familia/Amigos/Vecindario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28600" y="5786169"/>
            <a:ext cx="8587946" cy="0"/>
          </a:xfrm>
          <a:prstGeom prst="line">
            <a:avLst/>
          </a:prstGeom>
          <a:ln>
            <a:solidFill>
              <a:srgbClr val="9DC0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Callout 24"/>
          <p:cNvSpPr/>
          <p:nvPr/>
        </p:nvSpPr>
        <p:spPr>
          <a:xfrm>
            <a:off x="517385" y="1089136"/>
            <a:ext cx="1219200" cy="892064"/>
          </a:xfrm>
          <a:prstGeom prst="wedgeEllipseCallout">
            <a:avLst>
              <a:gd name="adj1" fmla="val 104"/>
              <a:gd name="adj2" fmla="val 791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0254" y="1282373"/>
            <a:ext cx="1493461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3200" b="1" i="0" u="none" strike="noStrike" cap="none" baseline="0">
                <a:solidFill>
                  <a:srgbClr val="000000"/>
                </a:solidFill>
                <a:effectLst/>
                <a:uFillTx/>
                <a:latin typeface="Segoe Print"/>
              </a:rPr>
              <a:t>29 %</a:t>
            </a:r>
          </a:p>
        </p:txBody>
      </p:sp>
      <p:sp>
        <p:nvSpPr>
          <p:cNvPr id="38" name="Oval Callout 37"/>
          <p:cNvSpPr/>
          <p:nvPr/>
        </p:nvSpPr>
        <p:spPr>
          <a:xfrm>
            <a:off x="2688113" y="2353654"/>
            <a:ext cx="1011722" cy="822900"/>
          </a:xfrm>
          <a:prstGeom prst="wedgeEllipseCallout">
            <a:avLst>
              <a:gd name="adj1" fmla="val 104"/>
              <a:gd name="adj2" fmla="val 791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32487" y="2534271"/>
            <a:ext cx="1177513" cy="51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2800" b="1" i="0" u="none" strike="noStrike" cap="none" baseline="0" dirty="0">
                <a:solidFill>
                  <a:srgbClr val="2F363E"/>
                </a:solidFill>
                <a:effectLst/>
                <a:uFillTx/>
                <a:latin typeface="Segoe Print"/>
              </a:rPr>
              <a:t>12 %</a:t>
            </a:r>
          </a:p>
        </p:txBody>
      </p:sp>
      <p:sp>
        <p:nvSpPr>
          <p:cNvPr id="40" name="Oval Callout 39"/>
          <p:cNvSpPr/>
          <p:nvPr/>
        </p:nvSpPr>
        <p:spPr>
          <a:xfrm>
            <a:off x="4819649" y="2682300"/>
            <a:ext cx="1011722" cy="822900"/>
          </a:xfrm>
          <a:prstGeom prst="wedgeEllipseCallout">
            <a:avLst>
              <a:gd name="adj1" fmla="val 104"/>
              <a:gd name="adj2" fmla="val 791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48200" y="2746741"/>
            <a:ext cx="1293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3600" b="1" i="0" u="none" strike="noStrike" cap="none" baseline="0" dirty="0">
                <a:solidFill>
                  <a:srgbClr val="FF9A08"/>
                </a:solidFill>
                <a:effectLst/>
                <a:uFillTx/>
                <a:latin typeface="Segoe Print"/>
              </a:rPr>
              <a:t>8 % </a:t>
            </a:r>
          </a:p>
        </p:txBody>
      </p:sp>
      <p:sp>
        <p:nvSpPr>
          <p:cNvPr id="48" name="Oval Callout 47"/>
          <p:cNvSpPr/>
          <p:nvPr/>
        </p:nvSpPr>
        <p:spPr>
          <a:xfrm>
            <a:off x="7022615" y="2758500"/>
            <a:ext cx="1011722" cy="822900"/>
          </a:xfrm>
          <a:prstGeom prst="wedgeEllipseCallout">
            <a:avLst>
              <a:gd name="adj1" fmla="val 104"/>
              <a:gd name="adj2" fmla="val 791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09812" y="2895600"/>
            <a:ext cx="1177513" cy="51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2800" b="1" i="0" u="none" strike="noStrike" cap="none" baseline="0">
                <a:solidFill>
                  <a:srgbClr val="2F363E"/>
                </a:solidFill>
                <a:effectLst/>
                <a:uFillTx/>
                <a:latin typeface="Segoe Print"/>
              </a:rPr>
              <a:t>7 %</a:t>
            </a: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989" y="2382326"/>
            <a:ext cx="934211" cy="74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00210" y="3872242"/>
            <a:ext cx="887180" cy="78333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78" y="3451860"/>
            <a:ext cx="708991" cy="815340"/>
          </a:xfrm>
          <a:prstGeom prst="rect">
            <a:avLst/>
          </a:prstGeom>
        </p:spPr>
      </p:pic>
      <p:pic>
        <p:nvPicPr>
          <p:cNvPr id="29" name="Picture 2" descr="C:\Users\morgan.adams\AppData\Local\Microsoft\Windows\Temporary Internet Files\Content.IE5\DUYS1RIV\cash1[1]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6847" y="3728462"/>
            <a:ext cx="843538" cy="8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75775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flipV="1">
            <a:off x="1637013" y="2101610"/>
            <a:ext cx="1543050" cy="71779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21725638"/>
              </p:ext>
            </p:extLst>
          </p:nvPr>
        </p:nvGraphicFramePr>
        <p:xfrm>
          <a:off x="-59530" y="2570582"/>
          <a:ext cx="3730764" cy="307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11500" y="3721175"/>
            <a:ext cx="1220419" cy="54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3000" b="1" i="0" u="none" strike="noStrike" cap="none" baseline="0">
                <a:solidFill>
                  <a:srgbClr val="04617B"/>
                </a:solidFill>
                <a:effectLst/>
                <a:uFillTx/>
                <a:latin typeface="Tahoma"/>
              </a:rPr>
              <a:t>48%</a:t>
            </a:r>
          </a:p>
        </p:txBody>
      </p:sp>
      <p:grpSp>
        <p:nvGrpSpPr>
          <p:cNvPr id="11" name="Group 40"/>
          <p:cNvGrpSpPr/>
          <p:nvPr/>
        </p:nvGrpSpPr>
        <p:grpSpPr>
          <a:xfrm>
            <a:off x="253525" y="1447800"/>
            <a:ext cx="3692060" cy="1200329"/>
            <a:chOff x="228600" y="54448"/>
            <a:chExt cx="4114800" cy="240068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28600" y="1254790"/>
              <a:ext cx="4114800" cy="0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70671" y="54448"/>
              <a:ext cx="3829644" cy="24006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s" sz="2400" b="1" i="0" u="none" strike="noStrike" cap="none" baseline="0" dirty="0">
                  <a:solidFill>
                    <a:srgbClr val="7030A0"/>
                  </a:solidFill>
                  <a:effectLst/>
                  <a:uFillTx/>
                  <a:latin typeface="Segoe Print"/>
                </a:rPr>
                <a:t>Valor de los servicios </a:t>
              </a:r>
              <a:br>
                <a:rPr lang="es" sz="2400" b="1" i="0" u="none" strike="noStrike" cap="none" baseline="0" dirty="0">
                  <a:solidFill>
                    <a:srgbClr val="7030A0"/>
                  </a:solidFill>
                  <a:effectLst/>
                  <a:uFillTx/>
                  <a:latin typeface="Segoe Print"/>
                </a:rPr>
              </a:br>
              <a:r>
                <a:rPr lang="es" sz="2400" b="1" i="0" u="none" strike="noStrike" cap="none" baseline="0" dirty="0">
                  <a:solidFill>
                    <a:srgbClr val="7030A0"/>
                  </a:solidFill>
                  <a:effectLst/>
                  <a:uFillTx/>
                  <a:latin typeface="Segoe Print"/>
                </a:rPr>
                <a:t>recibidos por</a:t>
              </a:r>
              <a:r>
                <a:rPr lang="es" sz="2400" b="1" dirty="0">
                  <a:solidFill>
                    <a:srgbClr val="7030A0"/>
                  </a:solidFill>
                  <a:latin typeface="Segoe Print"/>
                </a:rPr>
                <a:t> </a:t>
              </a:r>
              <a:r>
                <a:rPr lang="es" sz="2400" b="1" i="0" u="none" strike="noStrike" cap="none" baseline="0" dirty="0">
                  <a:solidFill>
                    <a:srgbClr val="7030A0"/>
                  </a:solidFill>
                  <a:effectLst/>
                  <a:uFillTx/>
                  <a:latin typeface="Segoe Print"/>
                </a:rPr>
                <a:t>los </a:t>
              </a:r>
              <a:br>
                <a:rPr lang="es" sz="2400" b="1" i="0" u="none" strike="noStrike" cap="none" baseline="0" dirty="0">
                  <a:solidFill>
                    <a:srgbClr val="7030A0"/>
                  </a:solidFill>
                  <a:effectLst/>
                  <a:uFillTx/>
                  <a:latin typeface="Segoe Print"/>
                </a:rPr>
              </a:br>
              <a:r>
                <a:rPr lang="es" sz="2400" b="1" i="0" u="none" strike="noStrike" cap="none" baseline="0" dirty="0">
                  <a:solidFill>
                    <a:srgbClr val="7030A0"/>
                  </a:solidFill>
                  <a:effectLst/>
                  <a:uFillTx/>
                  <a:latin typeface="Segoe Print"/>
                </a:rPr>
                <a:t>impuestos pagados</a:t>
              </a:r>
            </a:p>
          </p:txBody>
        </p:sp>
      </p:grpSp>
      <p:grpSp>
        <p:nvGrpSpPr>
          <p:cNvPr id="20" name="Group 40"/>
          <p:cNvGrpSpPr/>
          <p:nvPr/>
        </p:nvGrpSpPr>
        <p:grpSpPr>
          <a:xfrm>
            <a:off x="4622344" y="1581407"/>
            <a:ext cx="3794235" cy="523220"/>
            <a:chOff x="228600" y="993181"/>
            <a:chExt cx="4114800" cy="52322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28600" y="1254790"/>
              <a:ext cx="4114800" cy="0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16367" y="995452"/>
              <a:ext cx="2858092" cy="5186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s" sz="2800" b="1" i="0" u="none" strike="noStrike" cap="none" baseline="0">
                  <a:solidFill>
                    <a:srgbClr val="0079A7"/>
                  </a:solidFill>
                  <a:effectLst/>
                  <a:uFillTx/>
                  <a:latin typeface="Segoe Print"/>
                </a:rPr>
                <a:t>Asequibilidad</a:t>
              </a:r>
            </a:p>
          </p:txBody>
        </p:sp>
      </p:grpSp>
      <p:cxnSp>
        <p:nvCxnSpPr>
          <p:cNvPr id="23" name="Elbow Connector 22"/>
          <p:cNvCxnSpPr>
            <a:stCxn id="25" idx="2"/>
          </p:cNvCxnSpPr>
          <p:nvPr/>
        </p:nvCxnSpPr>
        <p:spPr>
          <a:xfrm rot="10800000" flipV="1">
            <a:off x="4419600" y="2613523"/>
            <a:ext cx="771242" cy="1803605"/>
          </a:xfrm>
          <a:prstGeom prst="bentConnector2">
            <a:avLst/>
          </a:prstGeom>
          <a:ln w="25400">
            <a:solidFill>
              <a:schemeClr val="accent6">
                <a:lumMod val="75000"/>
              </a:schemeClr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190842" y="2256043"/>
            <a:ext cx="856594" cy="71496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" sz="2000" b="0" i="0" u="none" strike="noStrike" cap="none" baseline="0">
                <a:solidFill>
                  <a:srgbClr val="FFFFFF"/>
                </a:solidFill>
                <a:effectLst/>
                <a:uFillTx/>
                <a:latin typeface="Tahoma"/>
              </a:rPr>
              <a:t>51 %</a:t>
            </a:r>
          </a:p>
        </p:txBody>
      </p:sp>
      <p:sp>
        <p:nvSpPr>
          <p:cNvPr id="28" name="Oval 27"/>
          <p:cNvSpPr/>
          <p:nvPr/>
        </p:nvSpPr>
        <p:spPr>
          <a:xfrm>
            <a:off x="5190842" y="3295556"/>
            <a:ext cx="856594" cy="71496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" sz="2000" b="0" i="0" u="none" strike="noStrike" cap="none" baseline="0">
                <a:solidFill>
                  <a:srgbClr val="FFFFFF"/>
                </a:solidFill>
                <a:effectLst/>
                <a:uFillTx/>
                <a:latin typeface="Tahoma"/>
              </a:rPr>
              <a:t>48%</a:t>
            </a:r>
          </a:p>
        </p:txBody>
      </p:sp>
      <p:sp>
        <p:nvSpPr>
          <p:cNvPr id="29" name="Oval 28"/>
          <p:cNvSpPr/>
          <p:nvPr/>
        </p:nvSpPr>
        <p:spPr>
          <a:xfrm>
            <a:off x="5186899" y="4301026"/>
            <a:ext cx="856594" cy="71496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" sz="2000" b="0" i="0" u="none" strike="noStrike" cap="none" baseline="0">
                <a:solidFill>
                  <a:srgbClr val="FFFFFF"/>
                </a:solidFill>
                <a:effectLst/>
                <a:uFillTx/>
                <a:latin typeface="Tahoma"/>
              </a:rPr>
              <a:t>30 %</a:t>
            </a:r>
          </a:p>
        </p:txBody>
      </p:sp>
      <p:sp>
        <p:nvSpPr>
          <p:cNvPr id="30" name="Oval 29"/>
          <p:cNvSpPr/>
          <p:nvPr/>
        </p:nvSpPr>
        <p:spPr>
          <a:xfrm>
            <a:off x="5191381" y="5304839"/>
            <a:ext cx="856594" cy="71496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" sz="2000" b="0" i="0" u="none" strike="noStrike" cap="none" baseline="0">
                <a:solidFill>
                  <a:srgbClr val="FFFFFF"/>
                </a:solidFill>
                <a:effectLst/>
                <a:uFillTx/>
                <a:latin typeface="Tahoma"/>
              </a:rPr>
              <a:t>22 %</a:t>
            </a:r>
          </a:p>
        </p:txBody>
      </p:sp>
      <p:cxnSp>
        <p:nvCxnSpPr>
          <p:cNvPr id="33" name="Elbow Connector 32"/>
          <p:cNvCxnSpPr>
            <a:endCxn id="9" idx="3"/>
          </p:cNvCxnSpPr>
          <p:nvPr/>
        </p:nvCxnSpPr>
        <p:spPr>
          <a:xfrm rot="10800000" flipV="1">
            <a:off x="3671234" y="3705330"/>
            <a:ext cx="1536278" cy="405246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6">
                <a:lumMod val="75000"/>
              </a:schemeClr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endCxn id="9" idx="3"/>
          </p:cNvCxnSpPr>
          <p:nvPr/>
        </p:nvCxnSpPr>
        <p:spPr>
          <a:xfrm rot="10800000">
            <a:off x="3671234" y="4110576"/>
            <a:ext cx="1524000" cy="55031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6">
                <a:lumMod val="75000"/>
              </a:schemeClr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"/>
          <p:cNvSpPr txBox="1"/>
          <p:nvPr/>
        </p:nvSpPr>
        <p:spPr>
          <a:xfrm>
            <a:off x="6272925" y="2206802"/>
            <a:ext cx="2364562" cy="118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" sz="2400" b="0" i="0" u="none" strike="noStrike" cap="none" baseline="0" dirty="0">
                <a:solidFill>
                  <a:srgbClr val="000000"/>
                </a:solidFill>
                <a:effectLst/>
                <a:uFillTx/>
                <a:latin typeface="Tahoma"/>
              </a:rPr>
              <a:t>Variedad de opciones de vivienda</a:t>
            </a:r>
          </a:p>
        </p:txBody>
      </p:sp>
      <p:sp>
        <p:nvSpPr>
          <p:cNvPr id="46" name="TextBox 1"/>
          <p:cNvSpPr txBox="1"/>
          <p:nvPr/>
        </p:nvSpPr>
        <p:spPr>
          <a:xfrm>
            <a:off x="6272925" y="3396711"/>
            <a:ext cx="2642475" cy="823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" sz="2400" b="0" i="0" u="none" strike="noStrike" cap="none" baseline="0" dirty="0">
                <a:solidFill>
                  <a:srgbClr val="000000"/>
                </a:solidFill>
                <a:effectLst/>
                <a:uFillTx/>
                <a:latin typeface="Tahoma"/>
              </a:rPr>
              <a:t>Cuidado de la salud asequible</a:t>
            </a:r>
          </a:p>
        </p:txBody>
      </p:sp>
      <p:sp>
        <p:nvSpPr>
          <p:cNvPr id="47" name="TextBox 1"/>
          <p:cNvSpPr txBox="1"/>
          <p:nvPr/>
        </p:nvSpPr>
        <p:spPr>
          <a:xfrm>
            <a:off x="6272925" y="4311111"/>
            <a:ext cx="2364562" cy="823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" sz="2400" b="0" i="0" u="none" strike="noStrike" cap="none" baseline="0" dirty="0">
                <a:solidFill>
                  <a:srgbClr val="000000"/>
                </a:solidFill>
                <a:effectLst/>
                <a:uFillTx/>
                <a:latin typeface="Tahoma"/>
              </a:rPr>
              <a:t>Vivienda asequible</a:t>
            </a:r>
          </a:p>
        </p:txBody>
      </p:sp>
      <p:sp>
        <p:nvSpPr>
          <p:cNvPr id="48" name="TextBox 1"/>
          <p:cNvSpPr txBox="1"/>
          <p:nvPr/>
        </p:nvSpPr>
        <p:spPr>
          <a:xfrm>
            <a:off x="6272925" y="5410200"/>
            <a:ext cx="2364562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" sz="2400" b="0" i="0" u="none" strike="noStrike" cap="none" baseline="0" dirty="0">
                <a:solidFill>
                  <a:srgbClr val="000000"/>
                </a:solidFill>
                <a:effectLst/>
                <a:uFillTx/>
                <a:latin typeface="Tahoma"/>
              </a:rPr>
              <a:t>Guarderías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04799" y="328178"/>
            <a:ext cx="8229600" cy="990600"/>
          </a:xfrm>
        </p:spPr>
        <p:txBody>
          <a:bodyPr/>
          <a:lstStyle/>
          <a:p>
            <a:pPr algn="ctr"/>
            <a:r>
              <a:rPr lang="es" sz="4000" b="0" i="0" u="none" strike="noStrike" cap="none" baseline="0" dirty="0">
                <a:solidFill>
                  <a:srgbClr val="04617B"/>
                </a:solidFill>
                <a:effectLst/>
                <a:uFillTx/>
                <a:latin typeface="Tw Cen MT"/>
              </a:rPr>
              <a:t>Costo de vida</a:t>
            </a:r>
          </a:p>
        </p:txBody>
      </p:sp>
      <p:cxnSp>
        <p:nvCxnSpPr>
          <p:cNvPr id="49" name="Elbow Connector 48"/>
          <p:cNvCxnSpPr>
            <a:stCxn id="30" idx="2"/>
          </p:cNvCxnSpPr>
          <p:nvPr/>
        </p:nvCxnSpPr>
        <p:spPr>
          <a:xfrm rot="10800000">
            <a:off x="4419601" y="3983452"/>
            <a:ext cx="771781" cy="1678868"/>
          </a:xfrm>
          <a:prstGeom prst="bentConnector2">
            <a:avLst/>
          </a:prstGeom>
          <a:ln w="25400">
            <a:solidFill>
              <a:schemeClr val="accent6">
                <a:lumMod val="75000"/>
              </a:schemeClr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35293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11" y="243843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s" sz="4400" b="0" i="0" u="none" strike="noStrike" cap="none" baseline="0">
                <a:solidFill>
                  <a:srgbClr val="76D9E8"/>
                </a:solidFill>
                <a:effectLst/>
                <a:uFillTx/>
                <a:latin typeface="Tw Cen MT"/>
              </a:rPr>
              <a:t>Serivicios que enriquecen a la comunidad</a:t>
            </a:r>
          </a:p>
        </p:txBody>
      </p:sp>
      <p:sp>
        <p:nvSpPr>
          <p:cNvPr id="8" name="Down Arrow 7"/>
          <p:cNvSpPr/>
          <p:nvPr/>
        </p:nvSpPr>
        <p:spPr>
          <a:xfrm rot="16200000">
            <a:off x="4674514" y="1702713"/>
            <a:ext cx="1318973" cy="15240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04801" y="1805226"/>
            <a:ext cx="4267200" cy="1318974"/>
          </a:xfrm>
          <a:prstGeom prst="round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s" sz="2400" b="0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Servicios brindados a familias con dificultades financieras</a:t>
            </a:r>
          </a:p>
        </p:txBody>
      </p:sp>
      <p:sp>
        <p:nvSpPr>
          <p:cNvPr id="29" name="Down Arrow 28"/>
          <p:cNvSpPr/>
          <p:nvPr/>
        </p:nvSpPr>
        <p:spPr>
          <a:xfrm rot="16200000">
            <a:off x="4675030" y="4217830"/>
            <a:ext cx="1317939" cy="15240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04800" y="4191000"/>
            <a:ext cx="4267200" cy="134266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endParaRPr lang="en-US" sz="2400"/>
          </a:p>
          <a:p>
            <a:pPr marL="342900" indent="-342900">
              <a:buFont typeface="Arial" pitchFamily="34" charset="0"/>
              <a:buChar char="•"/>
            </a:pPr>
            <a:r>
              <a:rPr lang="es" sz="2400" b="0" i="0" u="none" strike="noStrike" cap="none" baseline="0">
                <a:solidFill>
                  <a:srgbClr val="FFFFFF"/>
                </a:solidFill>
                <a:effectLst/>
                <a:uFillTx/>
                <a:latin typeface="Segoe Print"/>
              </a:rPr>
              <a:t>Servicios de asistencia con la vivienda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600"/>
          </a:p>
        </p:txBody>
      </p:sp>
      <p:sp>
        <p:nvSpPr>
          <p:cNvPr id="34" name="TextBox 33"/>
          <p:cNvSpPr txBox="1"/>
          <p:nvPr/>
        </p:nvSpPr>
        <p:spPr>
          <a:xfrm>
            <a:off x="7072593" y="2111514"/>
            <a:ext cx="1244329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4000" b="0" i="0" u="none" strike="noStrike" cap="none" baseline="0">
                <a:solidFill>
                  <a:srgbClr val="000000"/>
                </a:solidFill>
                <a:effectLst/>
                <a:uFillTx/>
                <a:latin typeface="Segoe Print"/>
              </a:rPr>
              <a:t>de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99464" y="4702315"/>
            <a:ext cx="1244329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4000" b="0" i="0" u="none" strike="noStrike" cap="none" baseline="0">
                <a:solidFill>
                  <a:srgbClr val="000000"/>
                </a:solidFill>
                <a:effectLst/>
                <a:uFillTx/>
                <a:latin typeface="Segoe Print"/>
              </a:rPr>
              <a:t>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28796" y="4538696"/>
            <a:ext cx="2862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3   10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48400" y="1956881"/>
            <a:ext cx="2842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5   10</a:t>
            </a:r>
          </a:p>
        </p:txBody>
      </p:sp>
    </p:spTree>
    <p:extLst>
      <p:ext uri="{BB962C8B-B14F-4D97-AF65-F5344CB8AC3E}">
        <p14:creationId xmlns:p14="http://schemas.microsoft.com/office/powerpoint/2010/main" val="410640904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95934"/>
            <a:ext cx="9144000" cy="1580465"/>
          </a:xfrm>
          <a:noFill/>
        </p:spPr>
        <p:txBody>
          <a:bodyPr>
            <a:noAutofit/>
          </a:bodyPr>
          <a:lstStyle/>
          <a:p>
            <a:r>
              <a:rPr lang="es" b="1" i="0" u="none" strike="noStrike" cap="none" baseline="0" dirty="0">
                <a:solidFill>
                  <a:srgbClr val="003C54"/>
                </a:solidFill>
                <a:effectLst/>
                <a:uFillTx/>
                <a:latin typeface="Tw Cen MT"/>
              </a:rPr>
              <a:t>Importancia de medidas para mantener vivienda asequible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92192906"/>
              </p:ext>
            </p:extLst>
          </p:nvPr>
        </p:nvGraphicFramePr>
        <p:xfrm>
          <a:off x="247891" y="1477962"/>
          <a:ext cx="4247909" cy="5181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ontent Placeholder 5"/>
          <p:cNvGraphicFramePr/>
          <p:nvPr>
            <p:extLst>
              <p:ext uri="{D42A27DB-BD31-4B8C-83A1-F6EECF244321}">
                <p14:modId xmlns:p14="http://schemas.microsoft.com/office/powerpoint/2010/main" val="3009709183"/>
              </p:ext>
            </p:extLst>
          </p:nvPr>
        </p:nvGraphicFramePr>
        <p:xfrm>
          <a:off x="4933709" y="1295400"/>
          <a:ext cx="39624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48200" y="2713052"/>
            <a:ext cx="128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800" b="1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Necesario</a:t>
            </a:r>
          </a:p>
          <a:p>
            <a:r>
              <a:rPr lang="es" sz="1800" b="1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  46 %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8667" y="5562600"/>
            <a:ext cx="1677924" cy="9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800" b="1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Para nada</a:t>
            </a:r>
          </a:p>
          <a:p>
            <a:r>
              <a:rPr lang="es" sz="1800" b="1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importante</a:t>
            </a:r>
          </a:p>
          <a:p>
            <a:r>
              <a:rPr lang="es" sz="1800" b="1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      9 %</a:t>
            </a:r>
          </a:p>
        </p:txBody>
      </p:sp>
      <p:cxnSp>
        <p:nvCxnSpPr>
          <p:cNvPr id="9" name="Straight Connector 8"/>
          <p:cNvCxnSpPr>
            <a:cxnSpLocks/>
            <a:stCxn id="8" idx="2"/>
          </p:cNvCxnSpPr>
          <p:nvPr/>
        </p:nvCxnSpPr>
        <p:spPr>
          <a:xfrm flipH="1">
            <a:off x="4567178" y="1676399"/>
            <a:ext cx="4822" cy="5181601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678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990600"/>
          </a:xfrm>
          <a:solidFill>
            <a:schemeClr val="bg1"/>
          </a:solidFill>
        </p:spPr>
        <p:txBody>
          <a:bodyPr/>
          <a:lstStyle/>
          <a:p>
            <a:r>
              <a:rPr lang="es" sz="4800" b="1" i="0" u="none" strike="noStrike" cap="none" baseline="0">
                <a:solidFill>
                  <a:srgbClr val="04617B"/>
                </a:solidFill>
                <a:effectLst/>
                <a:uFillTx/>
                <a:latin typeface="Tw Cen MT"/>
              </a:rPr>
              <a:t>¿Tiene preguntas?</a:t>
            </a:r>
          </a:p>
        </p:txBody>
      </p:sp>
    </p:spTree>
    <p:extLst>
      <p:ext uri="{BB962C8B-B14F-4D97-AF65-F5344CB8AC3E}">
        <p14:creationId xmlns:p14="http://schemas.microsoft.com/office/powerpoint/2010/main" val="268495187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" sz="5400" b="0" i="0" u="none" strike="noStrike" cap="all" baseline="0">
                <a:solidFill>
                  <a:srgbClr val="04617B"/>
                </a:solidFill>
                <a:effectLst/>
                <a:uFillTx/>
                <a:latin typeface="Tw Cen MT"/>
              </a:rPr>
              <a:t>¡Gracias!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>
            <a:normAutofit/>
          </a:bodyPr>
          <a:lstStyle/>
          <a:p>
            <a:r>
              <a:rPr lang="es" sz="2400" b="1" i="0" u="none" strike="noStrike" cap="none" baseline="0" dirty="0">
                <a:solidFill>
                  <a:srgbClr val="115964"/>
                </a:solidFill>
                <a:effectLst/>
                <a:uFillTx/>
                <a:latin typeface="Segoe Print"/>
              </a:rPr>
              <a:t>Morgan Adams</a:t>
            </a:r>
          </a:p>
          <a:p>
            <a:r>
              <a:rPr lang="es" sz="2400" b="1" i="0" u="none" strike="noStrike" cap="none" baseline="0" dirty="0">
                <a:solidFill>
                  <a:srgbClr val="115964"/>
                </a:solidFill>
                <a:effectLst/>
                <a:uFillTx/>
                <a:latin typeface="Segoe Print"/>
              </a:rPr>
              <a:t>Investigadora asociada/Directora </a:t>
            </a:r>
            <a:r>
              <a:rPr lang="es" sz="2400" b="1" i="0" u="none" strike="noStrike" cap="none" baseline="0" dirty="0" smtClean="0">
                <a:solidFill>
                  <a:srgbClr val="115964"/>
                </a:solidFill>
                <a:effectLst/>
                <a:uFillTx/>
                <a:latin typeface="Segoe Print"/>
              </a:rPr>
              <a:t>de </a:t>
            </a:r>
            <a:r>
              <a:rPr lang="es" sz="2400" b="1" i="0" u="none" strike="noStrike" cap="none" baseline="0" dirty="0">
                <a:solidFill>
                  <a:srgbClr val="115964"/>
                </a:solidFill>
                <a:effectLst/>
                <a:uFillTx/>
                <a:latin typeface="Segoe Print"/>
              </a:rPr>
              <a:t>Proyecto </a:t>
            </a:r>
          </a:p>
          <a:p>
            <a:r>
              <a:rPr lang="es" sz="2400" b="1" i="0" u="none" strike="noStrike" cap="none" baseline="0" dirty="0">
                <a:solidFill>
                  <a:srgbClr val="115964"/>
                </a:solidFill>
                <a:effectLst/>
                <a:uFillTx/>
                <a:latin typeface="Segoe Print"/>
              </a:rPr>
              <a:t>National Research Center</a:t>
            </a:r>
          </a:p>
        </p:txBody>
      </p:sp>
      <p:pic>
        <p:nvPicPr>
          <p:cNvPr id="4" name="Picture 3" descr="http://www.n-r-c.com/wp-content/themes/nrc/images/logo.pn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5257800"/>
            <a:ext cx="260432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31085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724400" y="380321"/>
            <a:ext cx="778006" cy="1602398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493472" y="380320"/>
            <a:ext cx="778006" cy="1602398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-381000"/>
            <a:ext cx="4463716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700" b="1" spc="600">
                <a:solidFill>
                  <a:schemeClr val="bg1"/>
                </a:solidFill>
                <a:latin typeface="+mj-lt"/>
              </a:rPr>
              <a:t>2 3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2007802"/>
            <a:ext cx="9381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s" sz="2800" b="0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El condado de Adams como un </a:t>
            </a:r>
            <a:r>
              <a:rPr lang="es" sz="2800" b="1" i="0" u="sng" strike="noStrike" cap="none" baseline="0" dirty="0">
                <a:solidFill>
                  <a:srgbClr val="4FCEFF"/>
                </a:solidFill>
                <a:effectLst/>
                <a:uFill>
                  <a:solidFill>
                    <a:srgbClr val="4FCEFF"/>
                  </a:solidFill>
                </a:uFill>
                <a:latin typeface="Segoe Print"/>
              </a:rPr>
              <a:t>lugar para trabajar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" sz="2800" b="1" i="0" u="sng" strike="noStrike" cap="none" baseline="0" dirty="0">
                <a:solidFill>
                  <a:schemeClr val="bg1"/>
                </a:solidFill>
                <a:effectLst/>
                <a:uFill>
                  <a:solidFill>
                    <a:srgbClr val="4FCEFF"/>
                  </a:solidFill>
                </a:uFill>
                <a:latin typeface="Segoe Print"/>
              </a:rPr>
              <a:t>Oportunidades</a:t>
            </a:r>
            <a:r>
              <a:rPr lang="es" sz="2800" b="1" i="0" u="sng" strike="noStrike" cap="none" baseline="0" dirty="0">
                <a:solidFill>
                  <a:srgbClr val="4FCEFF"/>
                </a:solidFill>
                <a:effectLst/>
                <a:uFill>
                  <a:solidFill>
                    <a:srgbClr val="4FCEFF"/>
                  </a:solidFill>
                </a:uFill>
                <a:latin typeface="Segoe Print"/>
              </a:rPr>
              <a:t> para hacer compras</a:t>
            </a:r>
            <a:endParaRPr lang="es" sz="2800" b="1" i="0" u="sng" strike="noStrike" cap="none" baseline="0" dirty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Segoe Prin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28442" y="598487"/>
            <a:ext cx="940154" cy="823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4800" b="0" i="0" u="none" strike="noStrike" cap="none" baseline="0">
                <a:solidFill>
                  <a:srgbClr val="FFFFFF"/>
                </a:solidFill>
                <a:effectLst/>
                <a:uFillTx/>
                <a:latin typeface="Segoe Print"/>
              </a:rPr>
              <a:t>de</a:t>
            </a:r>
          </a:p>
        </p:txBody>
      </p:sp>
      <p:sp>
        <p:nvSpPr>
          <p:cNvPr id="13" name="Freeform 12"/>
          <p:cNvSpPr>
            <a:spLocks noChangeAspect="1"/>
          </p:cNvSpPr>
          <p:nvPr/>
        </p:nvSpPr>
        <p:spPr>
          <a:xfrm>
            <a:off x="5610312" y="397876"/>
            <a:ext cx="786829" cy="1584842"/>
          </a:xfrm>
          <a:custGeom>
            <a:avLst/>
            <a:gdLst>
              <a:gd name="connsiteX0" fmla="*/ 1014662 w 3162514"/>
              <a:gd name="connsiteY0" fmla="*/ 1235240 h 6870032"/>
              <a:gd name="connsiteX1" fmla="*/ 2069431 w 3162514"/>
              <a:gd name="connsiteY1" fmla="*/ 1235240 h 6870032"/>
              <a:gd name="connsiteX2" fmla="*/ 2461139 w 3162514"/>
              <a:gd name="connsiteY2" fmla="*/ 1494882 h 6870032"/>
              <a:gd name="connsiteX3" fmla="*/ 2477108 w 3162514"/>
              <a:gd name="connsiteY3" fmla="*/ 1546326 h 6870032"/>
              <a:gd name="connsiteX4" fmla="*/ 2480512 w 3162514"/>
              <a:gd name="connsiteY4" fmla="*/ 1549615 h 6870032"/>
              <a:gd name="connsiteX5" fmla="*/ 2510425 w 3162514"/>
              <a:gd name="connsiteY5" fmla="*/ 1603780 h 6870032"/>
              <a:gd name="connsiteX6" fmla="*/ 3149664 w 3162514"/>
              <a:gd name="connsiteY6" fmla="*/ 3330709 h 6870032"/>
              <a:gd name="connsiteX7" fmla="*/ 3028139 w 3162514"/>
              <a:gd name="connsiteY7" fmla="*/ 3595075 h 6870032"/>
              <a:gd name="connsiteX8" fmla="*/ 2763773 w 3162514"/>
              <a:gd name="connsiteY8" fmla="*/ 3473550 h 6870032"/>
              <a:gd name="connsiteX9" fmla="*/ 2249963 w 3162514"/>
              <a:gd name="connsiteY9" fmla="*/ 2085472 h 6870032"/>
              <a:gd name="connsiteX10" fmla="*/ 2245896 w 3162514"/>
              <a:gd name="connsiteY10" fmla="*/ 2085472 h 6870032"/>
              <a:gd name="connsiteX11" fmla="*/ 2245896 w 3162514"/>
              <a:gd name="connsiteY11" fmla="*/ 2300353 h 6870032"/>
              <a:gd name="connsiteX12" fmla="*/ 2875547 w 3162514"/>
              <a:gd name="connsiteY12" fmla="*/ 4567990 h 6870032"/>
              <a:gd name="connsiteX13" fmla="*/ 2245896 w 3162514"/>
              <a:gd name="connsiteY13" fmla="*/ 4567990 h 6870032"/>
              <a:gd name="connsiteX14" fmla="*/ 2245896 w 3162514"/>
              <a:gd name="connsiteY14" fmla="*/ 6565232 h 6870032"/>
              <a:gd name="connsiteX15" fmla="*/ 1941096 w 3162514"/>
              <a:gd name="connsiteY15" fmla="*/ 6870032 h 6870032"/>
              <a:gd name="connsiteX16" fmla="*/ 1636296 w 3162514"/>
              <a:gd name="connsiteY16" fmla="*/ 6565232 h 6870032"/>
              <a:gd name="connsiteX17" fmla="*/ 1636296 w 3162514"/>
              <a:gd name="connsiteY17" fmla="*/ 4567990 h 6870032"/>
              <a:gd name="connsiteX18" fmla="*/ 1479884 w 3162514"/>
              <a:gd name="connsiteY18" fmla="*/ 4567990 h 6870032"/>
              <a:gd name="connsiteX19" fmla="*/ 1479884 w 3162514"/>
              <a:gd name="connsiteY19" fmla="*/ 6565232 h 6870032"/>
              <a:gd name="connsiteX20" fmla="*/ 1175084 w 3162514"/>
              <a:gd name="connsiteY20" fmla="*/ 6870032 h 6870032"/>
              <a:gd name="connsiteX21" fmla="*/ 870284 w 3162514"/>
              <a:gd name="connsiteY21" fmla="*/ 6565232 h 6870032"/>
              <a:gd name="connsiteX22" fmla="*/ 870284 w 3162514"/>
              <a:gd name="connsiteY22" fmla="*/ 4567990 h 6870032"/>
              <a:gd name="connsiteX23" fmla="*/ 234355 w 3162514"/>
              <a:gd name="connsiteY23" fmla="*/ 4567990 h 6870032"/>
              <a:gd name="connsiteX24" fmla="*/ 870284 w 3162514"/>
              <a:gd name="connsiteY24" fmla="*/ 2277743 h 6870032"/>
              <a:gd name="connsiteX25" fmla="*/ 870284 w 3162514"/>
              <a:gd name="connsiteY25" fmla="*/ 2085472 h 6870032"/>
              <a:gd name="connsiteX26" fmla="*/ 852447 w 3162514"/>
              <a:gd name="connsiteY26" fmla="*/ 2085472 h 6870032"/>
              <a:gd name="connsiteX27" fmla="*/ 401393 w 3162514"/>
              <a:gd name="connsiteY27" fmla="*/ 3468390 h 6870032"/>
              <a:gd name="connsiteX28" fmla="*/ 141998 w 3162514"/>
              <a:gd name="connsiteY28" fmla="*/ 3600192 h 6870032"/>
              <a:gd name="connsiteX29" fmla="*/ 10196 w 3162514"/>
              <a:gd name="connsiteY29" fmla="*/ 3340796 h 6870032"/>
              <a:gd name="connsiteX30" fmla="*/ 581198 w 3162514"/>
              <a:gd name="connsiteY30" fmla="*/ 1590120 h 6870032"/>
              <a:gd name="connsiteX31" fmla="*/ 608963 w 3162514"/>
              <a:gd name="connsiteY31" fmla="*/ 1534823 h 6870032"/>
              <a:gd name="connsiteX32" fmla="*/ 611319 w 3162514"/>
              <a:gd name="connsiteY32" fmla="*/ 1532361 h 6870032"/>
              <a:gd name="connsiteX33" fmla="*/ 622954 w 3162514"/>
              <a:gd name="connsiteY33" fmla="*/ 1494882 h 6870032"/>
              <a:gd name="connsiteX34" fmla="*/ 1014662 w 3162514"/>
              <a:gd name="connsiteY34" fmla="*/ 1235240 h 6870032"/>
              <a:gd name="connsiteX35" fmla="*/ 1532020 w 3162514"/>
              <a:gd name="connsiteY35" fmla="*/ 0 h 6870032"/>
              <a:gd name="connsiteX36" fmla="*/ 2103520 w 3162514"/>
              <a:gd name="connsiteY36" fmla="*/ 571500 h 6870032"/>
              <a:gd name="connsiteX37" fmla="*/ 1532020 w 3162514"/>
              <a:gd name="connsiteY37" fmla="*/ 1143000 h 6870032"/>
              <a:gd name="connsiteX38" fmla="*/ 960520 w 3162514"/>
              <a:gd name="connsiteY38" fmla="*/ 571500 h 6870032"/>
              <a:gd name="connsiteX39" fmla="*/ 1532020 w 3162514"/>
              <a:gd name="connsiteY39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2514" h="6870032">
                <a:moveTo>
                  <a:pt x="1014662" y="1235240"/>
                </a:moveTo>
                <a:lnTo>
                  <a:pt x="2069431" y="1235240"/>
                </a:lnTo>
                <a:cubicBezTo>
                  <a:pt x="2245520" y="1235240"/>
                  <a:pt x="2396603" y="1342301"/>
                  <a:pt x="2461139" y="1494882"/>
                </a:cubicBezTo>
                <a:lnTo>
                  <a:pt x="2477108" y="1546326"/>
                </a:lnTo>
                <a:lnTo>
                  <a:pt x="2480512" y="1549615"/>
                </a:lnTo>
                <a:cubicBezTo>
                  <a:pt x="2492859" y="1565653"/>
                  <a:pt x="2503029" y="1583800"/>
                  <a:pt x="2510425" y="1603780"/>
                </a:cubicBezTo>
                <a:lnTo>
                  <a:pt x="3149664" y="3330709"/>
                </a:lnTo>
                <a:cubicBezTo>
                  <a:pt x="3189109" y="3437270"/>
                  <a:pt x="3134700" y="3555631"/>
                  <a:pt x="3028139" y="3595075"/>
                </a:cubicBezTo>
                <a:cubicBezTo>
                  <a:pt x="2921578" y="3634520"/>
                  <a:pt x="2803217" y="3580111"/>
                  <a:pt x="2763773" y="3473550"/>
                </a:cubicBezTo>
                <a:lnTo>
                  <a:pt x="2249963" y="2085472"/>
                </a:lnTo>
                <a:lnTo>
                  <a:pt x="2245896" y="2085472"/>
                </a:lnTo>
                <a:lnTo>
                  <a:pt x="2245896" y="2300353"/>
                </a:lnTo>
                <a:lnTo>
                  <a:pt x="2875547" y="4567990"/>
                </a:lnTo>
                <a:lnTo>
                  <a:pt x="2245896" y="4567990"/>
                </a:lnTo>
                <a:lnTo>
                  <a:pt x="2245896" y="6565232"/>
                </a:lnTo>
                <a:cubicBezTo>
                  <a:pt x="2245896" y="6733568"/>
                  <a:pt x="2109432" y="6870032"/>
                  <a:pt x="1941096" y="6870032"/>
                </a:cubicBezTo>
                <a:cubicBezTo>
                  <a:pt x="1772760" y="6870032"/>
                  <a:pt x="1636296" y="6733568"/>
                  <a:pt x="1636296" y="6565232"/>
                </a:cubicBezTo>
                <a:lnTo>
                  <a:pt x="1636296" y="4567990"/>
                </a:lnTo>
                <a:lnTo>
                  <a:pt x="1479884" y="4567990"/>
                </a:lnTo>
                <a:lnTo>
                  <a:pt x="1479884" y="6565232"/>
                </a:lnTo>
                <a:cubicBezTo>
                  <a:pt x="1479884" y="6733568"/>
                  <a:pt x="1343420" y="6870032"/>
                  <a:pt x="1175084" y="6870032"/>
                </a:cubicBezTo>
                <a:cubicBezTo>
                  <a:pt x="1006748" y="6870032"/>
                  <a:pt x="870284" y="6733568"/>
                  <a:pt x="870284" y="6565232"/>
                </a:cubicBezTo>
                <a:lnTo>
                  <a:pt x="870284" y="4567990"/>
                </a:lnTo>
                <a:lnTo>
                  <a:pt x="234355" y="4567990"/>
                </a:lnTo>
                <a:lnTo>
                  <a:pt x="870284" y="2277743"/>
                </a:lnTo>
                <a:lnTo>
                  <a:pt x="870284" y="2085472"/>
                </a:lnTo>
                <a:lnTo>
                  <a:pt x="852447" y="2085472"/>
                </a:lnTo>
                <a:lnTo>
                  <a:pt x="401393" y="3468390"/>
                </a:lnTo>
                <a:cubicBezTo>
                  <a:pt x="366159" y="3576416"/>
                  <a:pt x="250024" y="3635426"/>
                  <a:pt x="141998" y="3600192"/>
                </a:cubicBezTo>
                <a:cubicBezTo>
                  <a:pt x="33971" y="3564958"/>
                  <a:pt x="-25038" y="3448822"/>
                  <a:pt x="10196" y="3340796"/>
                </a:cubicBezTo>
                <a:lnTo>
                  <a:pt x="581198" y="1590120"/>
                </a:lnTo>
                <a:cubicBezTo>
                  <a:pt x="587805" y="1569865"/>
                  <a:pt x="597255" y="1551333"/>
                  <a:pt x="608963" y="1534823"/>
                </a:cubicBezTo>
                <a:lnTo>
                  <a:pt x="611319" y="1532361"/>
                </a:lnTo>
                <a:lnTo>
                  <a:pt x="622954" y="1494882"/>
                </a:lnTo>
                <a:cubicBezTo>
                  <a:pt x="687490" y="1342301"/>
                  <a:pt x="838573" y="1235240"/>
                  <a:pt x="1014662" y="1235240"/>
                </a:cubicBezTo>
                <a:close/>
                <a:moveTo>
                  <a:pt x="1532020" y="0"/>
                </a:moveTo>
                <a:cubicBezTo>
                  <a:pt x="1847651" y="0"/>
                  <a:pt x="2103520" y="255869"/>
                  <a:pt x="2103520" y="571500"/>
                </a:cubicBezTo>
                <a:cubicBezTo>
                  <a:pt x="2103520" y="887131"/>
                  <a:pt x="1847651" y="1143000"/>
                  <a:pt x="1532020" y="1143000"/>
                </a:cubicBezTo>
                <a:cubicBezTo>
                  <a:pt x="1216389" y="1143000"/>
                  <a:pt x="960520" y="887131"/>
                  <a:pt x="960520" y="571500"/>
                </a:cubicBezTo>
                <a:cubicBezTo>
                  <a:pt x="960520" y="255869"/>
                  <a:pt x="1216389" y="0"/>
                  <a:pt x="15320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Freeform 15"/>
          <p:cNvSpPr>
            <a:spLocks noChangeAspect="1"/>
          </p:cNvSpPr>
          <p:nvPr/>
        </p:nvSpPr>
        <p:spPr>
          <a:xfrm>
            <a:off x="7367809" y="385559"/>
            <a:ext cx="786829" cy="1597159"/>
          </a:xfrm>
          <a:custGeom>
            <a:avLst/>
            <a:gdLst>
              <a:gd name="connsiteX0" fmla="*/ 1014662 w 3162514"/>
              <a:gd name="connsiteY0" fmla="*/ 1235240 h 6870032"/>
              <a:gd name="connsiteX1" fmla="*/ 2069431 w 3162514"/>
              <a:gd name="connsiteY1" fmla="*/ 1235240 h 6870032"/>
              <a:gd name="connsiteX2" fmla="*/ 2461139 w 3162514"/>
              <a:gd name="connsiteY2" fmla="*/ 1494882 h 6870032"/>
              <a:gd name="connsiteX3" fmla="*/ 2477108 w 3162514"/>
              <a:gd name="connsiteY3" fmla="*/ 1546326 h 6870032"/>
              <a:gd name="connsiteX4" fmla="*/ 2480512 w 3162514"/>
              <a:gd name="connsiteY4" fmla="*/ 1549615 h 6870032"/>
              <a:gd name="connsiteX5" fmla="*/ 2510425 w 3162514"/>
              <a:gd name="connsiteY5" fmla="*/ 1603780 h 6870032"/>
              <a:gd name="connsiteX6" fmla="*/ 3149664 w 3162514"/>
              <a:gd name="connsiteY6" fmla="*/ 3330709 h 6870032"/>
              <a:gd name="connsiteX7" fmla="*/ 3028139 w 3162514"/>
              <a:gd name="connsiteY7" fmla="*/ 3595075 h 6870032"/>
              <a:gd name="connsiteX8" fmla="*/ 2763773 w 3162514"/>
              <a:gd name="connsiteY8" fmla="*/ 3473550 h 6870032"/>
              <a:gd name="connsiteX9" fmla="*/ 2249963 w 3162514"/>
              <a:gd name="connsiteY9" fmla="*/ 2085472 h 6870032"/>
              <a:gd name="connsiteX10" fmla="*/ 2245896 w 3162514"/>
              <a:gd name="connsiteY10" fmla="*/ 2085472 h 6870032"/>
              <a:gd name="connsiteX11" fmla="*/ 2245896 w 3162514"/>
              <a:gd name="connsiteY11" fmla="*/ 2300353 h 6870032"/>
              <a:gd name="connsiteX12" fmla="*/ 2875547 w 3162514"/>
              <a:gd name="connsiteY12" fmla="*/ 4567990 h 6870032"/>
              <a:gd name="connsiteX13" fmla="*/ 2245896 w 3162514"/>
              <a:gd name="connsiteY13" fmla="*/ 4567990 h 6870032"/>
              <a:gd name="connsiteX14" fmla="*/ 2245896 w 3162514"/>
              <a:gd name="connsiteY14" fmla="*/ 6565232 h 6870032"/>
              <a:gd name="connsiteX15" fmla="*/ 1941096 w 3162514"/>
              <a:gd name="connsiteY15" fmla="*/ 6870032 h 6870032"/>
              <a:gd name="connsiteX16" fmla="*/ 1636296 w 3162514"/>
              <a:gd name="connsiteY16" fmla="*/ 6565232 h 6870032"/>
              <a:gd name="connsiteX17" fmla="*/ 1636296 w 3162514"/>
              <a:gd name="connsiteY17" fmla="*/ 4567990 h 6870032"/>
              <a:gd name="connsiteX18" fmla="*/ 1479884 w 3162514"/>
              <a:gd name="connsiteY18" fmla="*/ 4567990 h 6870032"/>
              <a:gd name="connsiteX19" fmla="*/ 1479884 w 3162514"/>
              <a:gd name="connsiteY19" fmla="*/ 6565232 h 6870032"/>
              <a:gd name="connsiteX20" fmla="*/ 1175084 w 3162514"/>
              <a:gd name="connsiteY20" fmla="*/ 6870032 h 6870032"/>
              <a:gd name="connsiteX21" fmla="*/ 870284 w 3162514"/>
              <a:gd name="connsiteY21" fmla="*/ 6565232 h 6870032"/>
              <a:gd name="connsiteX22" fmla="*/ 870284 w 3162514"/>
              <a:gd name="connsiteY22" fmla="*/ 4567990 h 6870032"/>
              <a:gd name="connsiteX23" fmla="*/ 234355 w 3162514"/>
              <a:gd name="connsiteY23" fmla="*/ 4567990 h 6870032"/>
              <a:gd name="connsiteX24" fmla="*/ 870284 w 3162514"/>
              <a:gd name="connsiteY24" fmla="*/ 2277743 h 6870032"/>
              <a:gd name="connsiteX25" fmla="*/ 870284 w 3162514"/>
              <a:gd name="connsiteY25" fmla="*/ 2085472 h 6870032"/>
              <a:gd name="connsiteX26" fmla="*/ 852447 w 3162514"/>
              <a:gd name="connsiteY26" fmla="*/ 2085472 h 6870032"/>
              <a:gd name="connsiteX27" fmla="*/ 401393 w 3162514"/>
              <a:gd name="connsiteY27" fmla="*/ 3468390 h 6870032"/>
              <a:gd name="connsiteX28" fmla="*/ 141998 w 3162514"/>
              <a:gd name="connsiteY28" fmla="*/ 3600192 h 6870032"/>
              <a:gd name="connsiteX29" fmla="*/ 10196 w 3162514"/>
              <a:gd name="connsiteY29" fmla="*/ 3340796 h 6870032"/>
              <a:gd name="connsiteX30" fmla="*/ 581198 w 3162514"/>
              <a:gd name="connsiteY30" fmla="*/ 1590120 h 6870032"/>
              <a:gd name="connsiteX31" fmla="*/ 608963 w 3162514"/>
              <a:gd name="connsiteY31" fmla="*/ 1534823 h 6870032"/>
              <a:gd name="connsiteX32" fmla="*/ 611319 w 3162514"/>
              <a:gd name="connsiteY32" fmla="*/ 1532361 h 6870032"/>
              <a:gd name="connsiteX33" fmla="*/ 622954 w 3162514"/>
              <a:gd name="connsiteY33" fmla="*/ 1494882 h 6870032"/>
              <a:gd name="connsiteX34" fmla="*/ 1014662 w 3162514"/>
              <a:gd name="connsiteY34" fmla="*/ 1235240 h 6870032"/>
              <a:gd name="connsiteX35" fmla="*/ 1532020 w 3162514"/>
              <a:gd name="connsiteY35" fmla="*/ 0 h 6870032"/>
              <a:gd name="connsiteX36" fmla="*/ 2103520 w 3162514"/>
              <a:gd name="connsiteY36" fmla="*/ 571500 h 6870032"/>
              <a:gd name="connsiteX37" fmla="*/ 1532020 w 3162514"/>
              <a:gd name="connsiteY37" fmla="*/ 1143000 h 6870032"/>
              <a:gd name="connsiteX38" fmla="*/ 960520 w 3162514"/>
              <a:gd name="connsiteY38" fmla="*/ 571500 h 6870032"/>
              <a:gd name="connsiteX39" fmla="*/ 1532020 w 3162514"/>
              <a:gd name="connsiteY39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2514" h="6870032">
                <a:moveTo>
                  <a:pt x="1014662" y="1235240"/>
                </a:moveTo>
                <a:lnTo>
                  <a:pt x="2069431" y="1235240"/>
                </a:lnTo>
                <a:cubicBezTo>
                  <a:pt x="2245520" y="1235240"/>
                  <a:pt x="2396603" y="1342301"/>
                  <a:pt x="2461139" y="1494882"/>
                </a:cubicBezTo>
                <a:lnTo>
                  <a:pt x="2477108" y="1546326"/>
                </a:lnTo>
                <a:lnTo>
                  <a:pt x="2480512" y="1549615"/>
                </a:lnTo>
                <a:cubicBezTo>
                  <a:pt x="2492859" y="1565653"/>
                  <a:pt x="2503029" y="1583800"/>
                  <a:pt x="2510425" y="1603780"/>
                </a:cubicBezTo>
                <a:lnTo>
                  <a:pt x="3149664" y="3330709"/>
                </a:lnTo>
                <a:cubicBezTo>
                  <a:pt x="3189109" y="3437270"/>
                  <a:pt x="3134700" y="3555631"/>
                  <a:pt x="3028139" y="3595075"/>
                </a:cubicBezTo>
                <a:cubicBezTo>
                  <a:pt x="2921578" y="3634520"/>
                  <a:pt x="2803217" y="3580111"/>
                  <a:pt x="2763773" y="3473550"/>
                </a:cubicBezTo>
                <a:lnTo>
                  <a:pt x="2249963" y="2085472"/>
                </a:lnTo>
                <a:lnTo>
                  <a:pt x="2245896" y="2085472"/>
                </a:lnTo>
                <a:lnTo>
                  <a:pt x="2245896" y="2300353"/>
                </a:lnTo>
                <a:lnTo>
                  <a:pt x="2875547" y="4567990"/>
                </a:lnTo>
                <a:lnTo>
                  <a:pt x="2245896" y="4567990"/>
                </a:lnTo>
                <a:lnTo>
                  <a:pt x="2245896" y="6565232"/>
                </a:lnTo>
                <a:cubicBezTo>
                  <a:pt x="2245896" y="6733568"/>
                  <a:pt x="2109432" y="6870032"/>
                  <a:pt x="1941096" y="6870032"/>
                </a:cubicBezTo>
                <a:cubicBezTo>
                  <a:pt x="1772760" y="6870032"/>
                  <a:pt x="1636296" y="6733568"/>
                  <a:pt x="1636296" y="6565232"/>
                </a:cubicBezTo>
                <a:lnTo>
                  <a:pt x="1636296" y="4567990"/>
                </a:lnTo>
                <a:lnTo>
                  <a:pt x="1479884" y="4567990"/>
                </a:lnTo>
                <a:lnTo>
                  <a:pt x="1479884" y="6565232"/>
                </a:lnTo>
                <a:cubicBezTo>
                  <a:pt x="1479884" y="6733568"/>
                  <a:pt x="1343420" y="6870032"/>
                  <a:pt x="1175084" y="6870032"/>
                </a:cubicBezTo>
                <a:cubicBezTo>
                  <a:pt x="1006748" y="6870032"/>
                  <a:pt x="870284" y="6733568"/>
                  <a:pt x="870284" y="6565232"/>
                </a:cubicBezTo>
                <a:lnTo>
                  <a:pt x="870284" y="4567990"/>
                </a:lnTo>
                <a:lnTo>
                  <a:pt x="234355" y="4567990"/>
                </a:lnTo>
                <a:lnTo>
                  <a:pt x="870284" y="2277743"/>
                </a:lnTo>
                <a:lnTo>
                  <a:pt x="870284" y="2085472"/>
                </a:lnTo>
                <a:lnTo>
                  <a:pt x="852447" y="2085472"/>
                </a:lnTo>
                <a:lnTo>
                  <a:pt x="401393" y="3468390"/>
                </a:lnTo>
                <a:cubicBezTo>
                  <a:pt x="366159" y="3576416"/>
                  <a:pt x="250024" y="3635426"/>
                  <a:pt x="141998" y="3600192"/>
                </a:cubicBezTo>
                <a:cubicBezTo>
                  <a:pt x="33971" y="3564958"/>
                  <a:pt x="-25038" y="3448822"/>
                  <a:pt x="10196" y="3340796"/>
                </a:cubicBezTo>
                <a:lnTo>
                  <a:pt x="581198" y="1590120"/>
                </a:lnTo>
                <a:cubicBezTo>
                  <a:pt x="587805" y="1569865"/>
                  <a:pt x="597255" y="1551333"/>
                  <a:pt x="608963" y="1534823"/>
                </a:cubicBezTo>
                <a:lnTo>
                  <a:pt x="611319" y="1532361"/>
                </a:lnTo>
                <a:lnTo>
                  <a:pt x="622954" y="1494882"/>
                </a:lnTo>
                <a:cubicBezTo>
                  <a:pt x="687490" y="1342301"/>
                  <a:pt x="838573" y="1235240"/>
                  <a:pt x="1014662" y="1235240"/>
                </a:cubicBezTo>
                <a:close/>
                <a:moveTo>
                  <a:pt x="1532020" y="0"/>
                </a:moveTo>
                <a:cubicBezTo>
                  <a:pt x="1847651" y="0"/>
                  <a:pt x="2103520" y="255869"/>
                  <a:pt x="2103520" y="571500"/>
                </a:cubicBezTo>
                <a:cubicBezTo>
                  <a:pt x="2103520" y="887131"/>
                  <a:pt x="1847651" y="1143000"/>
                  <a:pt x="1532020" y="1143000"/>
                </a:cubicBezTo>
                <a:cubicBezTo>
                  <a:pt x="1216389" y="1143000"/>
                  <a:pt x="960520" y="887131"/>
                  <a:pt x="960520" y="571500"/>
                </a:cubicBezTo>
                <a:cubicBezTo>
                  <a:pt x="960520" y="255869"/>
                  <a:pt x="1216389" y="0"/>
                  <a:pt x="153202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" name="Straight Connector 4"/>
          <p:cNvCxnSpPr/>
          <p:nvPr/>
        </p:nvCxnSpPr>
        <p:spPr>
          <a:xfrm>
            <a:off x="29855" y="335280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41703" y="2900333"/>
            <a:ext cx="43434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700" b="1" spc="600" dirty="0">
                <a:solidFill>
                  <a:schemeClr val="bg1"/>
                </a:solidFill>
                <a:latin typeface="+mj-lt"/>
              </a:rPr>
              <a:t>1 2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23281" y="5106817"/>
            <a:ext cx="67505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s" sz="2400" b="1" i="0" strike="noStrike" cap="none" baseline="0" dirty="0">
                <a:solidFill>
                  <a:schemeClr val="bg1"/>
                </a:solidFill>
                <a:effectLst/>
                <a:uFill>
                  <a:solidFill>
                    <a:srgbClr val="4FCEFF"/>
                  </a:solidFill>
                </a:uFill>
                <a:latin typeface="Segoe Print"/>
              </a:rPr>
              <a:t>Establecimientos</a:t>
            </a:r>
            <a:r>
              <a:rPr lang="es" sz="2400" b="1" i="0" strike="noStrike" cap="none" baseline="0" dirty="0">
                <a:solidFill>
                  <a:srgbClr val="4FCEFF"/>
                </a:solidFill>
                <a:effectLst/>
                <a:uFill>
                  <a:solidFill>
                    <a:srgbClr val="4FCEFF"/>
                  </a:solidFill>
                </a:uFill>
                <a:latin typeface="Segoe Print"/>
              </a:rPr>
              <a:t> de </a:t>
            </a:r>
            <a:r>
              <a:rPr lang="es" sz="2400" b="1" i="0" u="sng" strike="noStrike" cap="none" baseline="0" dirty="0">
                <a:solidFill>
                  <a:srgbClr val="4FCEFF"/>
                </a:solidFill>
                <a:effectLst/>
                <a:uFillTx/>
                <a:latin typeface="Segoe Print"/>
              </a:rPr>
              <a:t>negocios</a:t>
            </a:r>
            <a:r>
              <a:rPr lang="es" sz="2400" b="1" i="0" strike="noStrike" cap="none" baseline="0" dirty="0">
                <a:solidFill>
                  <a:srgbClr val="4FCEFF"/>
                </a:solidFill>
                <a:effectLst/>
                <a:uFillTx/>
                <a:latin typeface="Segoe Print"/>
              </a:rPr>
              <a:t> y servicios</a:t>
            </a:r>
            <a:r>
              <a:rPr lang="es" sz="2400" b="1" i="0" u="sng" strike="noStrike" cap="none" baseline="0" dirty="0">
                <a:solidFill>
                  <a:srgbClr val="4FCEFF"/>
                </a:solidFill>
                <a:effectLst/>
                <a:uFillTx/>
                <a:latin typeface="Segoe Print"/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" sz="24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Un lugar para </a:t>
            </a:r>
            <a:r>
              <a:rPr lang="es" sz="2400" b="1" i="0" u="sng" strike="noStrike" cap="none" baseline="0" dirty="0">
                <a:solidFill>
                  <a:srgbClr val="4FCEFF"/>
                </a:solidFill>
                <a:effectLst/>
                <a:uFill>
                  <a:solidFill>
                    <a:srgbClr val="4FCEFF"/>
                  </a:solidFill>
                </a:uFill>
                <a:latin typeface="Segoe Print"/>
              </a:rPr>
              <a:t>empezar o tener </a:t>
            </a:r>
            <a:r>
              <a:rPr lang="es" sz="2400" b="1" i="0" u="sng" strike="noStrike" cap="none" baseline="0" dirty="0">
                <a:solidFill>
                  <a:schemeClr val="bg1"/>
                </a:solidFill>
                <a:effectLst/>
                <a:uFill>
                  <a:solidFill>
                    <a:srgbClr val="4FCEFF"/>
                  </a:solidFill>
                </a:uFill>
                <a:latin typeface="Segoe Print"/>
              </a:rPr>
              <a:t>oportunidades </a:t>
            </a:r>
            <a:r>
              <a:rPr lang="es" sz="2400" b="1" i="0" u="sng" strike="noStrike" cap="none" baseline="0" dirty="0">
                <a:solidFill>
                  <a:srgbClr val="4FCEFF"/>
                </a:solidFill>
                <a:effectLst/>
                <a:uFill>
                  <a:solidFill>
                    <a:srgbClr val="4FCEFF"/>
                  </a:solidFill>
                </a:uFill>
                <a:latin typeface="Segoe Print"/>
              </a:rPr>
              <a:t>de negocios con empleo</a:t>
            </a:r>
            <a:r>
              <a:rPr lang="es" sz="2400" b="1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 </a:t>
            </a:r>
          </a:p>
          <a:p>
            <a:endParaRPr lang="en-US" sz="2000" spc="-15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19047" y="4092237"/>
            <a:ext cx="940154" cy="823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4800" b="0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7278" y="4652933"/>
            <a:ext cx="2265704" cy="33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600" b="0" i="0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excelente o bueno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65426" y="1704356"/>
            <a:ext cx="2265705" cy="33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600" b="0" i="0" u="none" strike="noStrike" cap="none" baseline="0">
                <a:solidFill>
                  <a:srgbClr val="FFFFFF"/>
                </a:solidFill>
                <a:effectLst/>
                <a:uFillTx/>
                <a:latin typeface="Segoe Print"/>
              </a:rPr>
              <a:t>excelente o bueno</a:t>
            </a:r>
          </a:p>
        </p:txBody>
      </p:sp>
      <p:sp>
        <p:nvSpPr>
          <p:cNvPr id="27" name="Freeform 26"/>
          <p:cNvSpPr/>
          <p:nvPr/>
        </p:nvSpPr>
        <p:spPr>
          <a:xfrm>
            <a:off x="1508606" y="4427593"/>
            <a:ext cx="732435" cy="1668407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>
            <a:spLocks noChangeAspect="1"/>
          </p:cNvSpPr>
          <p:nvPr/>
        </p:nvSpPr>
        <p:spPr>
          <a:xfrm>
            <a:off x="457200" y="4445150"/>
            <a:ext cx="899006" cy="1650850"/>
          </a:xfrm>
          <a:custGeom>
            <a:avLst/>
            <a:gdLst>
              <a:gd name="connsiteX0" fmla="*/ 1014662 w 3162514"/>
              <a:gd name="connsiteY0" fmla="*/ 1235240 h 6870032"/>
              <a:gd name="connsiteX1" fmla="*/ 2069431 w 3162514"/>
              <a:gd name="connsiteY1" fmla="*/ 1235240 h 6870032"/>
              <a:gd name="connsiteX2" fmla="*/ 2461139 w 3162514"/>
              <a:gd name="connsiteY2" fmla="*/ 1494882 h 6870032"/>
              <a:gd name="connsiteX3" fmla="*/ 2477108 w 3162514"/>
              <a:gd name="connsiteY3" fmla="*/ 1546326 h 6870032"/>
              <a:gd name="connsiteX4" fmla="*/ 2480512 w 3162514"/>
              <a:gd name="connsiteY4" fmla="*/ 1549615 h 6870032"/>
              <a:gd name="connsiteX5" fmla="*/ 2510425 w 3162514"/>
              <a:gd name="connsiteY5" fmla="*/ 1603780 h 6870032"/>
              <a:gd name="connsiteX6" fmla="*/ 3149664 w 3162514"/>
              <a:gd name="connsiteY6" fmla="*/ 3330709 h 6870032"/>
              <a:gd name="connsiteX7" fmla="*/ 3028139 w 3162514"/>
              <a:gd name="connsiteY7" fmla="*/ 3595075 h 6870032"/>
              <a:gd name="connsiteX8" fmla="*/ 2763773 w 3162514"/>
              <a:gd name="connsiteY8" fmla="*/ 3473550 h 6870032"/>
              <a:gd name="connsiteX9" fmla="*/ 2249963 w 3162514"/>
              <a:gd name="connsiteY9" fmla="*/ 2085472 h 6870032"/>
              <a:gd name="connsiteX10" fmla="*/ 2245896 w 3162514"/>
              <a:gd name="connsiteY10" fmla="*/ 2085472 h 6870032"/>
              <a:gd name="connsiteX11" fmla="*/ 2245896 w 3162514"/>
              <a:gd name="connsiteY11" fmla="*/ 2300353 h 6870032"/>
              <a:gd name="connsiteX12" fmla="*/ 2875547 w 3162514"/>
              <a:gd name="connsiteY12" fmla="*/ 4567990 h 6870032"/>
              <a:gd name="connsiteX13" fmla="*/ 2245896 w 3162514"/>
              <a:gd name="connsiteY13" fmla="*/ 4567990 h 6870032"/>
              <a:gd name="connsiteX14" fmla="*/ 2245896 w 3162514"/>
              <a:gd name="connsiteY14" fmla="*/ 6565232 h 6870032"/>
              <a:gd name="connsiteX15" fmla="*/ 1941096 w 3162514"/>
              <a:gd name="connsiteY15" fmla="*/ 6870032 h 6870032"/>
              <a:gd name="connsiteX16" fmla="*/ 1636296 w 3162514"/>
              <a:gd name="connsiteY16" fmla="*/ 6565232 h 6870032"/>
              <a:gd name="connsiteX17" fmla="*/ 1636296 w 3162514"/>
              <a:gd name="connsiteY17" fmla="*/ 4567990 h 6870032"/>
              <a:gd name="connsiteX18" fmla="*/ 1479884 w 3162514"/>
              <a:gd name="connsiteY18" fmla="*/ 4567990 h 6870032"/>
              <a:gd name="connsiteX19" fmla="*/ 1479884 w 3162514"/>
              <a:gd name="connsiteY19" fmla="*/ 6565232 h 6870032"/>
              <a:gd name="connsiteX20" fmla="*/ 1175084 w 3162514"/>
              <a:gd name="connsiteY20" fmla="*/ 6870032 h 6870032"/>
              <a:gd name="connsiteX21" fmla="*/ 870284 w 3162514"/>
              <a:gd name="connsiteY21" fmla="*/ 6565232 h 6870032"/>
              <a:gd name="connsiteX22" fmla="*/ 870284 w 3162514"/>
              <a:gd name="connsiteY22" fmla="*/ 4567990 h 6870032"/>
              <a:gd name="connsiteX23" fmla="*/ 234355 w 3162514"/>
              <a:gd name="connsiteY23" fmla="*/ 4567990 h 6870032"/>
              <a:gd name="connsiteX24" fmla="*/ 870284 w 3162514"/>
              <a:gd name="connsiteY24" fmla="*/ 2277743 h 6870032"/>
              <a:gd name="connsiteX25" fmla="*/ 870284 w 3162514"/>
              <a:gd name="connsiteY25" fmla="*/ 2085472 h 6870032"/>
              <a:gd name="connsiteX26" fmla="*/ 852447 w 3162514"/>
              <a:gd name="connsiteY26" fmla="*/ 2085472 h 6870032"/>
              <a:gd name="connsiteX27" fmla="*/ 401393 w 3162514"/>
              <a:gd name="connsiteY27" fmla="*/ 3468390 h 6870032"/>
              <a:gd name="connsiteX28" fmla="*/ 141998 w 3162514"/>
              <a:gd name="connsiteY28" fmla="*/ 3600192 h 6870032"/>
              <a:gd name="connsiteX29" fmla="*/ 10196 w 3162514"/>
              <a:gd name="connsiteY29" fmla="*/ 3340796 h 6870032"/>
              <a:gd name="connsiteX30" fmla="*/ 581198 w 3162514"/>
              <a:gd name="connsiteY30" fmla="*/ 1590120 h 6870032"/>
              <a:gd name="connsiteX31" fmla="*/ 608963 w 3162514"/>
              <a:gd name="connsiteY31" fmla="*/ 1534823 h 6870032"/>
              <a:gd name="connsiteX32" fmla="*/ 611319 w 3162514"/>
              <a:gd name="connsiteY32" fmla="*/ 1532361 h 6870032"/>
              <a:gd name="connsiteX33" fmla="*/ 622954 w 3162514"/>
              <a:gd name="connsiteY33" fmla="*/ 1494882 h 6870032"/>
              <a:gd name="connsiteX34" fmla="*/ 1014662 w 3162514"/>
              <a:gd name="connsiteY34" fmla="*/ 1235240 h 6870032"/>
              <a:gd name="connsiteX35" fmla="*/ 1532020 w 3162514"/>
              <a:gd name="connsiteY35" fmla="*/ 0 h 6870032"/>
              <a:gd name="connsiteX36" fmla="*/ 2103520 w 3162514"/>
              <a:gd name="connsiteY36" fmla="*/ 571500 h 6870032"/>
              <a:gd name="connsiteX37" fmla="*/ 1532020 w 3162514"/>
              <a:gd name="connsiteY37" fmla="*/ 1143000 h 6870032"/>
              <a:gd name="connsiteX38" fmla="*/ 960520 w 3162514"/>
              <a:gd name="connsiteY38" fmla="*/ 571500 h 6870032"/>
              <a:gd name="connsiteX39" fmla="*/ 1532020 w 3162514"/>
              <a:gd name="connsiteY39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2514" h="6870032">
                <a:moveTo>
                  <a:pt x="1014662" y="1235240"/>
                </a:moveTo>
                <a:lnTo>
                  <a:pt x="2069431" y="1235240"/>
                </a:lnTo>
                <a:cubicBezTo>
                  <a:pt x="2245520" y="1235240"/>
                  <a:pt x="2396603" y="1342301"/>
                  <a:pt x="2461139" y="1494882"/>
                </a:cubicBezTo>
                <a:lnTo>
                  <a:pt x="2477108" y="1546326"/>
                </a:lnTo>
                <a:lnTo>
                  <a:pt x="2480512" y="1549615"/>
                </a:lnTo>
                <a:cubicBezTo>
                  <a:pt x="2492859" y="1565653"/>
                  <a:pt x="2503029" y="1583800"/>
                  <a:pt x="2510425" y="1603780"/>
                </a:cubicBezTo>
                <a:lnTo>
                  <a:pt x="3149664" y="3330709"/>
                </a:lnTo>
                <a:cubicBezTo>
                  <a:pt x="3189109" y="3437270"/>
                  <a:pt x="3134700" y="3555631"/>
                  <a:pt x="3028139" y="3595075"/>
                </a:cubicBezTo>
                <a:cubicBezTo>
                  <a:pt x="2921578" y="3634520"/>
                  <a:pt x="2803217" y="3580111"/>
                  <a:pt x="2763773" y="3473550"/>
                </a:cubicBezTo>
                <a:lnTo>
                  <a:pt x="2249963" y="2085472"/>
                </a:lnTo>
                <a:lnTo>
                  <a:pt x="2245896" y="2085472"/>
                </a:lnTo>
                <a:lnTo>
                  <a:pt x="2245896" y="2300353"/>
                </a:lnTo>
                <a:lnTo>
                  <a:pt x="2875547" y="4567990"/>
                </a:lnTo>
                <a:lnTo>
                  <a:pt x="2245896" y="4567990"/>
                </a:lnTo>
                <a:lnTo>
                  <a:pt x="2245896" y="6565232"/>
                </a:lnTo>
                <a:cubicBezTo>
                  <a:pt x="2245896" y="6733568"/>
                  <a:pt x="2109432" y="6870032"/>
                  <a:pt x="1941096" y="6870032"/>
                </a:cubicBezTo>
                <a:cubicBezTo>
                  <a:pt x="1772760" y="6870032"/>
                  <a:pt x="1636296" y="6733568"/>
                  <a:pt x="1636296" y="6565232"/>
                </a:cubicBezTo>
                <a:lnTo>
                  <a:pt x="1636296" y="4567990"/>
                </a:lnTo>
                <a:lnTo>
                  <a:pt x="1479884" y="4567990"/>
                </a:lnTo>
                <a:lnTo>
                  <a:pt x="1479884" y="6565232"/>
                </a:lnTo>
                <a:cubicBezTo>
                  <a:pt x="1479884" y="6733568"/>
                  <a:pt x="1343420" y="6870032"/>
                  <a:pt x="1175084" y="6870032"/>
                </a:cubicBezTo>
                <a:cubicBezTo>
                  <a:pt x="1006748" y="6870032"/>
                  <a:pt x="870284" y="6733568"/>
                  <a:pt x="870284" y="6565232"/>
                </a:cubicBezTo>
                <a:lnTo>
                  <a:pt x="870284" y="4567990"/>
                </a:lnTo>
                <a:lnTo>
                  <a:pt x="234355" y="4567990"/>
                </a:lnTo>
                <a:lnTo>
                  <a:pt x="870284" y="2277743"/>
                </a:lnTo>
                <a:lnTo>
                  <a:pt x="870284" y="2085472"/>
                </a:lnTo>
                <a:lnTo>
                  <a:pt x="852447" y="2085472"/>
                </a:lnTo>
                <a:lnTo>
                  <a:pt x="401393" y="3468390"/>
                </a:lnTo>
                <a:cubicBezTo>
                  <a:pt x="366159" y="3576416"/>
                  <a:pt x="250024" y="3635426"/>
                  <a:pt x="141998" y="3600192"/>
                </a:cubicBezTo>
                <a:cubicBezTo>
                  <a:pt x="33971" y="3564958"/>
                  <a:pt x="-25038" y="3448822"/>
                  <a:pt x="10196" y="3340796"/>
                </a:cubicBezTo>
                <a:lnTo>
                  <a:pt x="581198" y="1590120"/>
                </a:lnTo>
                <a:cubicBezTo>
                  <a:pt x="587805" y="1569865"/>
                  <a:pt x="597255" y="1551333"/>
                  <a:pt x="608963" y="1534823"/>
                </a:cubicBezTo>
                <a:lnTo>
                  <a:pt x="611319" y="1532361"/>
                </a:lnTo>
                <a:lnTo>
                  <a:pt x="622954" y="1494882"/>
                </a:lnTo>
                <a:cubicBezTo>
                  <a:pt x="687490" y="1342301"/>
                  <a:pt x="838573" y="1235240"/>
                  <a:pt x="1014662" y="1235240"/>
                </a:cubicBezTo>
                <a:close/>
                <a:moveTo>
                  <a:pt x="1532020" y="0"/>
                </a:moveTo>
                <a:cubicBezTo>
                  <a:pt x="1847651" y="0"/>
                  <a:pt x="2103520" y="255869"/>
                  <a:pt x="2103520" y="571500"/>
                </a:cubicBezTo>
                <a:cubicBezTo>
                  <a:pt x="2103520" y="887131"/>
                  <a:pt x="1847651" y="1143000"/>
                  <a:pt x="1532020" y="1143000"/>
                </a:cubicBezTo>
                <a:cubicBezTo>
                  <a:pt x="1216389" y="1143000"/>
                  <a:pt x="960520" y="887131"/>
                  <a:pt x="960520" y="571500"/>
                </a:cubicBezTo>
                <a:cubicBezTo>
                  <a:pt x="960520" y="255869"/>
                  <a:pt x="1216389" y="0"/>
                  <a:pt x="15320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5-Point Star 18"/>
          <p:cNvSpPr/>
          <p:nvPr/>
        </p:nvSpPr>
        <p:spPr>
          <a:xfrm>
            <a:off x="8229600" y="5872236"/>
            <a:ext cx="358221" cy="299964"/>
          </a:xfrm>
          <a:prstGeom prst="star5">
            <a:avLst/>
          </a:prstGeom>
          <a:solidFill>
            <a:srgbClr val="F2E3A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-161723" y="6272176"/>
            <a:ext cx="3279051" cy="57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1600" b="0" i="1" u="none" strike="noStrike" cap="none" baseline="0" dirty="0">
                <a:solidFill>
                  <a:srgbClr val="FFFFFF"/>
                </a:solidFill>
                <a:effectLst/>
                <a:uFillTx/>
                <a:latin typeface="Segoe Print"/>
              </a:rPr>
              <a:t>Más alto que los puntos de referencia</a:t>
            </a:r>
          </a:p>
        </p:txBody>
      </p:sp>
    </p:spTree>
    <p:extLst>
      <p:ext uri="{BB962C8B-B14F-4D97-AF65-F5344CB8AC3E}">
        <p14:creationId xmlns:p14="http://schemas.microsoft.com/office/powerpoint/2010/main" val="22040895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38000"/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762000"/>
          </a:xfrm>
        </p:spPr>
        <p:txBody>
          <a:bodyPr/>
          <a:lstStyle/>
          <a:p>
            <a:r>
              <a:rPr lang="es" sz="4000" b="0" i="0" u="none" strike="noStrike" cap="none" baseline="0">
                <a:solidFill>
                  <a:srgbClr val="000000"/>
                </a:solidFill>
                <a:effectLst/>
                <a:uFillTx/>
                <a:latin typeface="Tw Cen MT"/>
              </a:rPr>
              <a:t>Tendencias en el desempeño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09460626"/>
              </p:ext>
            </p:extLst>
          </p:nvPr>
        </p:nvGraphicFramePr>
        <p:xfrm>
          <a:off x="190500" y="1066800"/>
          <a:ext cx="8763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234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p15="http://schemas.microsoft.com/office/powerpoint/2012/main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-228600" y="533400"/>
            <a:ext cx="5575773" cy="1302759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" sz="4000" b="1" i="0" u="none" strike="noStrike" cap="none" baseline="0">
                <a:solidFill>
                  <a:srgbClr val="222A3C"/>
                </a:solidFill>
                <a:effectLst/>
                <a:uFillTx/>
                <a:latin typeface="Tw Cen MT"/>
              </a:rPr>
              <a:t>Servicios económicos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14" y="762000"/>
            <a:ext cx="3012943" cy="17118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232" y="3468032"/>
            <a:ext cx="3508705" cy="131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2400" b="1" i="0" u="sng" strike="noStrike" cap="none" baseline="0">
                <a:solidFill>
                  <a:srgbClr val="2F2B20"/>
                </a:solidFill>
                <a:effectLst/>
                <a:uFill>
                  <a:solidFill>
                    <a:srgbClr val="2F2B20"/>
                  </a:solidFill>
                </a:uFill>
                <a:latin typeface="Segoe Print"/>
              </a:rPr>
              <a:t>Puerto aéreo y espacial de Colorado</a:t>
            </a:r>
          </a:p>
          <a:p>
            <a:pPr algn="ctr"/>
            <a:r>
              <a:rPr lang="es" sz="3200" b="1" i="0" u="none" strike="noStrike" cap="none" baseline="0">
                <a:solidFill>
                  <a:srgbClr val="222A3C"/>
                </a:solidFill>
                <a:effectLst/>
                <a:uFillTx/>
                <a:latin typeface="Segoe Print"/>
              </a:rPr>
              <a:t>69 %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0687" y="2537615"/>
            <a:ext cx="3661257" cy="94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2400" b="1" i="0" u="sng" strike="noStrike" cap="none" baseline="0">
                <a:solidFill>
                  <a:srgbClr val="2F2B20"/>
                </a:solidFill>
                <a:effectLst/>
                <a:uFill>
                  <a:solidFill>
                    <a:srgbClr val="2F2B20"/>
                  </a:solidFill>
                </a:uFill>
                <a:latin typeface="Segoe Print"/>
              </a:rPr>
              <a:t>Asistencia con trabajo</a:t>
            </a:r>
          </a:p>
          <a:p>
            <a:pPr algn="ctr"/>
            <a:r>
              <a:rPr lang="es" sz="3200" b="1" i="0" u="none" strike="noStrike" cap="none" baseline="0">
                <a:solidFill>
                  <a:srgbClr val="222A3C"/>
                </a:solidFill>
                <a:effectLst/>
                <a:uFillTx/>
                <a:latin typeface="Segoe Print"/>
              </a:rPr>
              <a:t> 57 %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5049" y="5884602"/>
            <a:ext cx="4633779" cy="94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2400" b="1" i="0" u="sng" strike="noStrike" cap="none" baseline="0">
                <a:solidFill>
                  <a:srgbClr val="2F2B20"/>
                </a:solidFill>
                <a:effectLst/>
                <a:uFill>
                  <a:solidFill>
                    <a:srgbClr val="2F2B20"/>
                  </a:solidFill>
                </a:uFill>
                <a:latin typeface="Segoe Print"/>
              </a:rPr>
              <a:t>Desarrollo económico</a:t>
            </a:r>
          </a:p>
          <a:p>
            <a:pPr algn="ctr"/>
            <a:r>
              <a:rPr lang="es" sz="3200" b="1" i="0" u="none" strike="noStrike" cap="none" baseline="0">
                <a:solidFill>
                  <a:srgbClr val="222A3C"/>
                </a:solidFill>
                <a:effectLst/>
                <a:uFillTx/>
                <a:latin typeface="Segoe Print"/>
              </a:rPr>
              <a:t>45 %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295400"/>
            <a:ext cx="3964770" cy="189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3232" y="3943109"/>
            <a:ext cx="1847882" cy="18527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020775" y="6431214"/>
            <a:ext cx="2914795" cy="33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1600" b="0" i="0" u="none" strike="noStrike" cap="none" baseline="0">
                <a:solidFill>
                  <a:srgbClr val="2F2B20"/>
                </a:solidFill>
                <a:effectLst/>
                <a:uFillTx/>
                <a:latin typeface="Segoe Print"/>
              </a:rPr>
              <a:t>excelente o bueno</a:t>
            </a:r>
          </a:p>
        </p:txBody>
      </p:sp>
    </p:spTree>
    <p:extLst>
      <p:ext uri="{BB962C8B-B14F-4D97-AF65-F5344CB8AC3E}">
        <p14:creationId xmlns:p14="http://schemas.microsoft.com/office/powerpoint/2010/main" val="8407420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35257" y="-152400"/>
            <a:ext cx="65884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spc="600">
                <a:solidFill>
                  <a:schemeClr val="tx2"/>
                </a:solidFill>
                <a:latin typeface="+mj-lt"/>
              </a:rPr>
              <a:t>4 10</a:t>
            </a:r>
          </a:p>
        </p:txBody>
      </p:sp>
      <p:sp>
        <p:nvSpPr>
          <p:cNvPr id="17" name="Freeform 16"/>
          <p:cNvSpPr/>
          <p:nvPr/>
        </p:nvSpPr>
        <p:spPr>
          <a:xfrm>
            <a:off x="1735803" y="3747459"/>
            <a:ext cx="685800" cy="1888707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548561" y="3747459"/>
            <a:ext cx="685800" cy="1888707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361319" y="3747459"/>
            <a:ext cx="685800" cy="1888707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>
            <a:spLocks noChangeAspect="1"/>
          </p:cNvSpPr>
          <p:nvPr/>
        </p:nvSpPr>
        <p:spPr>
          <a:xfrm>
            <a:off x="2577795" y="3763753"/>
            <a:ext cx="861936" cy="1872414"/>
          </a:xfrm>
          <a:custGeom>
            <a:avLst/>
            <a:gdLst>
              <a:gd name="connsiteX0" fmla="*/ 1014662 w 3162514"/>
              <a:gd name="connsiteY0" fmla="*/ 1235240 h 6870032"/>
              <a:gd name="connsiteX1" fmla="*/ 2069431 w 3162514"/>
              <a:gd name="connsiteY1" fmla="*/ 1235240 h 6870032"/>
              <a:gd name="connsiteX2" fmla="*/ 2461139 w 3162514"/>
              <a:gd name="connsiteY2" fmla="*/ 1494882 h 6870032"/>
              <a:gd name="connsiteX3" fmla="*/ 2477108 w 3162514"/>
              <a:gd name="connsiteY3" fmla="*/ 1546326 h 6870032"/>
              <a:gd name="connsiteX4" fmla="*/ 2480512 w 3162514"/>
              <a:gd name="connsiteY4" fmla="*/ 1549615 h 6870032"/>
              <a:gd name="connsiteX5" fmla="*/ 2510425 w 3162514"/>
              <a:gd name="connsiteY5" fmla="*/ 1603780 h 6870032"/>
              <a:gd name="connsiteX6" fmla="*/ 3149664 w 3162514"/>
              <a:gd name="connsiteY6" fmla="*/ 3330709 h 6870032"/>
              <a:gd name="connsiteX7" fmla="*/ 3028139 w 3162514"/>
              <a:gd name="connsiteY7" fmla="*/ 3595075 h 6870032"/>
              <a:gd name="connsiteX8" fmla="*/ 2763773 w 3162514"/>
              <a:gd name="connsiteY8" fmla="*/ 3473550 h 6870032"/>
              <a:gd name="connsiteX9" fmla="*/ 2249963 w 3162514"/>
              <a:gd name="connsiteY9" fmla="*/ 2085472 h 6870032"/>
              <a:gd name="connsiteX10" fmla="*/ 2245896 w 3162514"/>
              <a:gd name="connsiteY10" fmla="*/ 2085472 h 6870032"/>
              <a:gd name="connsiteX11" fmla="*/ 2245896 w 3162514"/>
              <a:gd name="connsiteY11" fmla="*/ 2300353 h 6870032"/>
              <a:gd name="connsiteX12" fmla="*/ 2875547 w 3162514"/>
              <a:gd name="connsiteY12" fmla="*/ 4567990 h 6870032"/>
              <a:gd name="connsiteX13" fmla="*/ 2245896 w 3162514"/>
              <a:gd name="connsiteY13" fmla="*/ 4567990 h 6870032"/>
              <a:gd name="connsiteX14" fmla="*/ 2245896 w 3162514"/>
              <a:gd name="connsiteY14" fmla="*/ 6565232 h 6870032"/>
              <a:gd name="connsiteX15" fmla="*/ 1941096 w 3162514"/>
              <a:gd name="connsiteY15" fmla="*/ 6870032 h 6870032"/>
              <a:gd name="connsiteX16" fmla="*/ 1636296 w 3162514"/>
              <a:gd name="connsiteY16" fmla="*/ 6565232 h 6870032"/>
              <a:gd name="connsiteX17" fmla="*/ 1636296 w 3162514"/>
              <a:gd name="connsiteY17" fmla="*/ 4567990 h 6870032"/>
              <a:gd name="connsiteX18" fmla="*/ 1479884 w 3162514"/>
              <a:gd name="connsiteY18" fmla="*/ 4567990 h 6870032"/>
              <a:gd name="connsiteX19" fmla="*/ 1479884 w 3162514"/>
              <a:gd name="connsiteY19" fmla="*/ 6565232 h 6870032"/>
              <a:gd name="connsiteX20" fmla="*/ 1175084 w 3162514"/>
              <a:gd name="connsiteY20" fmla="*/ 6870032 h 6870032"/>
              <a:gd name="connsiteX21" fmla="*/ 870284 w 3162514"/>
              <a:gd name="connsiteY21" fmla="*/ 6565232 h 6870032"/>
              <a:gd name="connsiteX22" fmla="*/ 870284 w 3162514"/>
              <a:gd name="connsiteY22" fmla="*/ 4567990 h 6870032"/>
              <a:gd name="connsiteX23" fmla="*/ 234355 w 3162514"/>
              <a:gd name="connsiteY23" fmla="*/ 4567990 h 6870032"/>
              <a:gd name="connsiteX24" fmla="*/ 870284 w 3162514"/>
              <a:gd name="connsiteY24" fmla="*/ 2277743 h 6870032"/>
              <a:gd name="connsiteX25" fmla="*/ 870284 w 3162514"/>
              <a:gd name="connsiteY25" fmla="*/ 2085472 h 6870032"/>
              <a:gd name="connsiteX26" fmla="*/ 852447 w 3162514"/>
              <a:gd name="connsiteY26" fmla="*/ 2085472 h 6870032"/>
              <a:gd name="connsiteX27" fmla="*/ 401393 w 3162514"/>
              <a:gd name="connsiteY27" fmla="*/ 3468390 h 6870032"/>
              <a:gd name="connsiteX28" fmla="*/ 141998 w 3162514"/>
              <a:gd name="connsiteY28" fmla="*/ 3600192 h 6870032"/>
              <a:gd name="connsiteX29" fmla="*/ 10196 w 3162514"/>
              <a:gd name="connsiteY29" fmla="*/ 3340796 h 6870032"/>
              <a:gd name="connsiteX30" fmla="*/ 581198 w 3162514"/>
              <a:gd name="connsiteY30" fmla="*/ 1590120 h 6870032"/>
              <a:gd name="connsiteX31" fmla="*/ 608963 w 3162514"/>
              <a:gd name="connsiteY31" fmla="*/ 1534823 h 6870032"/>
              <a:gd name="connsiteX32" fmla="*/ 611319 w 3162514"/>
              <a:gd name="connsiteY32" fmla="*/ 1532361 h 6870032"/>
              <a:gd name="connsiteX33" fmla="*/ 622954 w 3162514"/>
              <a:gd name="connsiteY33" fmla="*/ 1494882 h 6870032"/>
              <a:gd name="connsiteX34" fmla="*/ 1014662 w 3162514"/>
              <a:gd name="connsiteY34" fmla="*/ 1235240 h 6870032"/>
              <a:gd name="connsiteX35" fmla="*/ 1532020 w 3162514"/>
              <a:gd name="connsiteY35" fmla="*/ 0 h 6870032"/>
              <a:gd name="connsiteX36" fmla="*/ 2103520 w 3162514"/>
              <a:gd name="connsiteY36" fmla="*/ 571500 h 6870032"/>
              <a:gd name="connsiteX37" fmla="*/ 1532020 w 3162514"/>
              <a:gd name="connsiteY37" fmla="*/ 1143000 h 6870032"/>
              <a:gd name="connsiteX38" fmla="*/ 960520 w 3162514"/>
              <a:gd name="connsiteY38" fmla="*/ 571500 h 6870032"/>
              <a:gd name="connsiteX39" fmla="*/ 1532020 w 3162514"/>
              <a:gd name="connsiteY39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2514" h="6870032">
                <a:moveTo>
                  <a:pt x="1014662" y="1235240"/>
                </a:moveTo>
                <a:lnTo>
                  <a:pt x="2069431" y="1235240"/>
                </a:lnTo>
                <a:cubicBezTo>
                  <a:pt x="2245520" y="1235240"/>
                  <a:pt x="2396603" y="1342301"/>
                  <a:pt x="2461139" y="1494882"/>
                </a:cubicBezTo>
                <a:lnTo>
                  <a:pt x="2477108" y="1546326"/>
                </a:lnTo>
                <a:lnTo>
                  <a:pt x="2480512" y="1549615"/>
                </a:lnTo>
                <a:cubicBezTo>
                  <a:pt x="2492859" y="1565653"/>
                  <a:pt x="2503029" y="1583800"/>
                  <a:pt x="2510425" y="1603780"/>
                </a:cubicBezTo>
                <a:lnTo>
                  <a:pt x="3149664" y="3330709"/>
                </a:lnTo>
                <a:cubicBezTo>
                  <a:pt x="3189109" y="3437270"/>
                  <a:pt x="3134700" y="3555631"/>
                  <a:pt x="3028139" y="3595075"/>
                </a:cubicBezTo>
                <a:cubicBezTo>
                  <a:pt x="2921578" y="3634520"/>
                  <a:pt x="2803217" y="3580111"/>
                  <a:pt x="2763773" y="3473550"/>
                </a:cubicBezTo>
                <a:lnTo>
                  <a:pt x="2249963" y="2085472"/>
                </a:lnTo>
                <a:lnTo>
                  <a:pt x="2245896" y="2085472"/>
                </a:lnTo>
                <a:lnTo>
                  <a:pt x="2245896" y="2300353"/>
                </a:lnTo>
                <a:lnTo>
                  <a:pt x="2875547" y="4567990"/>
                </a:lnTo>
                <a:lnTo>
                  <a:pt x="2245896" y="4567990"/>
                </a:lnTo>
                <a:lnTo>
                  <a:pt x="2245896" y="6565232"/>
                </a:lnTo>
                <a:cubicBezTo>
                  <a:pt x="2245896" y="6733568"/>
                  <a:pt x="2109432" y="6870032"/>
                  <a:pt x="1941096" y="6870032"/>
                </a:cubicBezTo>
                <a:cubicBezTo>
                  <a:pt x="1772760" y="6870032"/>
                  <a:pt x="1636296" y="6733568"/>
                  <a:pt x="1636296" y="6565232"/>
                </a:cubicBezTo>
                <a:lnTo>
                  <a:pt x="1636296" y="4567990"/>
                </a:lnTo>
                <a:lnTo>
                  <a:pt x="1479884" y="4567990"/>
                </a:lnTo>
                <a:lnTo>
                  <a:pt x="1479884" y="6565232"/>
                </a:lnTo>
                <a:cubicBezTo>
                  <a:pt x="1479884" y="6733568"/>
                  <a:pt x="1343420" y="6870032"/>
                  <a:pt x="1175084" y="6870032"/>
                </a:cubicBezTo>
                <a:cubicBezTo>
                  <a:pt x="1006748" y="6870032"/>
                  <a:pt x="870284" y="6733568"/>
                  <a:pt x="870284" y="6565232"/>
                </a:cubicBezTo>
                <a:lnTo>
                  <a:pt x="870284" y="4567990"/>
                </a:lnTo>
                <a:lnTo>
                  <a:pt x="234355" y="4567990"/>
                </a:lnTo>
                <a:lnTo>
                  <a:pt x="870284" y="2277743"/>
                </a:lnTo>
                <a:lnTo>
                  <a:pt x="870284" y="2085472"/>
                </a:lnTo>
                <a:lnTo>
                  <a:pt x="852447" y="2085472"/>
                </a:lnTo>
                <a:lnTo>
                  <a:pt x="401393" y="3468390"/>
                </a:lnTo>
                <a:cubicBezTo>
                  <a:pt x="366159" y="3576416"/>
                  <a:pt x="250024" y="3635426"/>
                  <a:pt x="141998" y="3600192"/>
                </a:cubicBezTo>
                <a:cubicBezTo>
                  <a:pt x="33971" y="3564958"/>
                  <a:pt x="-25038" y="3448822"/>
                  <a:pt x="10196" y="3340796"/>
                </a:cubicBezTo>
                <a:lnTo>
                  <a:pt x="581198" y="1590120"/>
                </a:lnTo>
                <a:cubicBezTo>
                  <a:pt x="587805" y="1569865"/>
                  <a:pt x="597255" y="1551333"/>
                  <a:pt x="608963" y="1534823"/>
                </a:cubicBezTo>
                <a:lnTo>
                  <a:pt x="611319" y="1532361"/>
                </a:lnTo>
                <a:lnTo>
                  <a:pt x="622954" y="1494882"/>
                </a:lnTo>
                <a:cubicBezTo>
                  <a:pt x="687490" y="1342301"/>
                  <a:pt x="838573" y="1235240"/>
                  <a:pt x="1014662" y="1235240"/>
                </a:cubicBezTo>
                <a:close/>
                <a:moveTo>
                  <a:pt x="1532020" y="0"/>
                </a:moveTo>
                <a:cubicBezTo>
                  <a:pt x="1847651" y="0"/>
                  <a:pt x="2103520" y="255869"/>
                  <a:pt x="2103520" y="571500"/>
                </a:cubicBezTo>
                <a:cubicBezTo>
                  <a:pt x="2103520" y="887131"/>
                  <a:pt x="1847651" y="1143000"/>
                  <a:pt x="1532020" y="1143000"/>
                </a:cubicBezTo>
                <a:cubicBezTo>
                  <a:pt x="1216389" y="1143000"/>
                  <a:pt x="960520" y="887131"/>
                  <a:pt x="960520" y="571500"/>
                </a:cubicBezTo>
                <a:cubicBezTo>
                  <a:pt x="960520" y="255869"/>
                  <a:pt x="1216389" y="0"/>
                  <a:pt x="153202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Freeform 20"/>
          <p:cNvSpPr>
            <a:spLocks noChangeAspect="1"/>
          </p:cNvSpPr>
          <p:nvPr/>
        </p:nvSpPr>
        <p:spPr>
          <a:xfrm>
            <a:off x="4409534" y="3742363"/>
            <a:ext cx="879283" cy="1910096"/>
          </a:xfrm>
          <a:custGeom>
            <a:avLst/>
            <a:gdLst>
              <a:gd name="connsiteX0" fmla="*/ 1014662 w 3162514"/>
              <a:gd name="connsiteY0" fmla="*/ 1235240 h 6870032"/>
              <a:gd name="connsiteX1" fmla="*/ 2069431 w 3162514"/>
              <a:gd name="connsiteY1" fmla="*/ 1235240 h 6870032"/>
              <a:gd name="connsiteX2" fmla="*/ 2461139 w 3162514"/>
              <a:gd name="connsiteY2" fmla="*/ 1494882 h 6870032"/>
              <a:gd name="connsiteX3" fmla="*/ 2477108 w 3162514"/>
              <a:gd name="connsiteY3" fmla="*/ 1546326 h 6870032"/>
              <a:gd name="connsiteX4" fmla="*/ 2480512 w 3162514"/>
              <a:gd name="connsiteY4" fmla="*/ 1549615 h 6870032"/>
              <a:gd name="connsiteX5" fmla="*/ 2510425 w 3162514"/>
              <a:gd name="connsiteY5" fmla="*/ 1603780 h 6870032"/>
              <a:gd name="connsiteX6" fmla="*/ 3149664 w 3162514"/>
              <a:gd name="connsiteY6" fmla="*/ 3330709 h 6870032"/>
              <a:gd name="connsiteX7" fmla="*/ 3028139 w 3162514"/>
              <a:gd name="connsiteY7" fmla="*/ 3595075 h 6870032"/>
              <a:gd name="connsiteX8" fmla="*/ 2763773 w 3162514"/>
              <a:gd name="connsiteY8" fmla="*/ 3473550 h 6870032"/>
              <a:gd name="connsiteX9" fmla="*/ 2249963 w 3162514"/>
              <a:gd name="connsiteY9" fmla="*/ 2085472 h 6870032"/>
              <a:gd name="connsiteX10" fmla="*/ 2245896 w 3162514"/>
              <a:gd name="connsiteY10" fmla="*/ 2085472 h 6870032"/>
              <a:gd name="connsiteX11" fmla="*/ 2245896 w 3162514"/>
              <a:gd name="connsiteY11" fmla="*/ 2300353 h 6870032"/>
              <a:gd name="connsiteX12" fmla="*/ 2875547 w 3162514"/>
              <a:gd name="connsiteY12" fmla="*/ 4567990 h 6870032"/>
              <a:gd name="connsiteX13" fmla="*/ 2245896 w 3162514"/>
              <a:gd name="connsiteY13" fmla="*/ 4567990 h 6870032"/>
              <a:gd name="connsiteX14" fmla="*/ 2245896 w 3162514"/>
              <a:gd name="connsiteY14" fmla="*/ 6565232 h 6870032"/>
              <a:gd name="connsiteX15" fmla="*/ 1941096 w 3162514"/>
              <a:gd name="connsiteY15" fmla="*/ 6870032 h 6870032"/>
              <a:gd name="connsiteX16" fmla="*/ 1636296 w 3162514"/>
              <a:gd name="connsiteY16" fmla="*/ 6565232 h 6870032"/>
              <a:gd name="connsiteX17" fmla="*/ 1636296 w 3162514"/>
              <a:gd name="connsiteY17" fmla="*/ 4567990 h 6870032"/>
              <a:gd name="connsiteX18" fmla="*/ 1479884 w 3162514"/>
              <a:gd name="connsiteY18" fmla="*/ 4567990 h 6870032"/>
              <a:gd name="connsiteX19" fmla="*/ 1479884 w 3162514"/>
              <a:gd name="connsiteY19" fmla="*/ 6565232 h 6870032"/>
              <a:gd name="connsiteX20" fmla="*/ 1175084 w 3162514"/>
              <a:gd name="connsiteY20" fmla="*/ 6870032 h 6870032"/>
              <a:gd name="connsiteX21" fmla="*/ 870284 w 3162514"/>
              <a:gd name="connsiteY21" fmla="*/ 6565232 h 6870032"/>
              <a:gd name="connsiteX22" fmla="*/ 870284 w 3162514"/>
              <a:gd name="connsiteY22" fmla="*/ 4567990 h 6870032"/>
              <a:gd name="connsiteX23" fmla="*/ 234355 w 3162514"/>
              <a:gd name="connsiteY23" fmla="*/ 4567990 h 6870032"/>
              <a:gd name="connsiteX24" fmla="*/ 870284 w 3162514"/>
              <a:gd name="connsiteY24" fmla="*/ 2277743 h 6870032"/>
              <a:gd name="connsiteX25" fmla="*/ 870284 w 3162514"/>
              <a:gd name="connsiteY25" fmla="*/ 2085472 h 6870032"/>
              <a:gd name="connsiteX26" fmla="*/ 852447 w 3162514"/>
              <a:gd name="connsiteY26" fmla="*/ 2085472 h 6870032"/>
              <a:gd name="connsiteX27" fmla="*/ 401393 w 3162514"/>
              <a:gd name="connsiteY27" fmla="*/ 3468390 h 6870032"/>
              <a:gd name="connsiteX28" fmla="*/ 141998 w 3162514"/>
              <a:gd name="connsiteY28" fmla="*/ 3600192 h 6870032"/>
              <a:gd name="connsiteX29" fmla="*/ 10196 w 3162514"/>
              <a:gd name="connsiteY29" fmla="*/ 3340796 h 6870032"/>
              <a:gd name="connsiteX30" fmla="*/ 581198 w 3162514"/>
              <a:gd name="connsiteY30" fmla="*/ 1590120 h 6870032"/>
              <a:gd name="connsiteX31" fmla="*/ 608963 w 3162514"/>
              <a:gd name="connsiteY31" fmla="*/ 1534823 h 6870032"/>
              <a:gd name="connsiteX32" fmla="*/ 611319 w 3162514"/>
              <a:gd name="connsiteY32" fmla="*/ 1532361 h 6870032"/>
              <a:gd name="connsiteX33" fmla="*/ 622954 w 3162514"/>
              <a:gd name="connsiteY33" fmla="*/ 1494882 h 6870032"/>
              <a:gd name="connsiteX34" fmla="*/ 1014662 w 3162514"/>
              <a:gd name="connsiteY34" fmla="*/ 1235240 h 6870032"/>
              <a:gd name="connsiteX35" fmla="*/ 1532020 w 3162514"/>
              <a:gd name="connsiteY35" fmla="*/ 0 h 6870032"/>
              <a:gd name="connsiteX36" fmla="*/ 2103520 w 3162514"/>
              <a:gd name="connsiteY36" fmla="*/ 571500 h 6870032"/>
              <a:gd name="connsiteX37" fmla="*/ 1532020 w 3162514"/>
              <a:gd name="connsiteY37" fmla="*/ 1143000 h 6870032"/>
              <a:gd name="connsiteX38" fmla="*/ 960520 w 3162514"/>
              <a:gd name="connsiteY38" fmla="*/ 571500 h 6870032"/>
              <a:gd name="connsiteX39" fmla="*/ 1532020 w 3162514"/>
              <a:gd name="connsiteY39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2514" h="6870032">
                <a:moveTo>
                  <a:pt x="1014662" y="1235240"/>
                </a:moveTo>
                <a:lnTo>
                  <a:pt x="2069431" y="1235240"/>
                </a:lnTo>
                <a:cubicBezTo>
                  <a:pt x="2245520" y="1235240"/>
                  <a:pt x="2396603" y="1342301"/>
                  <a:pt x="2461139" y="1494882"/>
                </a:cubicBezTo>
                <a:lnTo>
                  <a:pt x="2477108" y="1546326"/>
                </a:lnTo>
                <a:lnTo>
                  <a:pt x="2480512" y="1549615"/>
                </a:lnTo>
                <a:cubicBezTo>
                  <a:pt x="2492859" y="1565653"/>
                  <a:pt x="2503029" y="1583800"/>
                  <a:pt x="2510425" y="1603780"/>
                </a:cubicBezTo>
                <a:lnTo>
                  <a:pt x="3149664" y="3330709"/>
                </a:lnTo>
                <a:cubicBezTo>
                  <a:pt x="3189109" y="3437270"/>
                  <a:pt x="3134700" y="3555631"/>
                  <a:pt x="3028139" y="3595075"/>
                </a:cubicBezTo>
                <a:cubicBezTo>
                  <a:pt x="2921578" y="3634520"/>
                  <a:pt x="2803217" y="3580111"/>
                  <a:pt x="2763773" y="3473550"/>
                </a:cubicBezTo>
                <a:lnTo>
                  <a:pt x="2249963" y="2085472"/>
                </a:lnTo>
                <a:lnTo>
                  <a:pt x="2245896" y="2085472"/>
                </a:lnTo>
                <a:lnTo>
                  <a:pt x="2245896" y="2300353"/>
                </a:lnTo>
                <a:lnTo>
                  <a:pt x="2875547" y="4567990"/>
                </a:lnTo>
                <a:lnTo>
                  <a:pt x="2245896" y="4567990"/>
                </a:lnTo>
                <a:lnTo>
                  <a:pt x="2245896" y="6565232"/>
                </a:lnTo>
                <a:cubicBezTo>
                  <a:pt x="2245896" y="6733568"/>
                  <a:pt x="2109432" y="6870032"/>
                  <a:pt x="1941096" y="6870032"/>
                </a:cubicBezTo>
                <a:cubicBezTo>
                  <a:pt x="1772760" y="6870032"/>
                  <a:pt x="1636296" y="6733568"/>
                  <a:pt x="1636296" y="6565232"/>
                </a:cubicBezTo>
                <a:lnTo>
                  <a:pt x="1636296" y="4567990"/>
                </a:lnTo>
                <a:lnTo>
                  <a:pt x="1479884" y="4567990"/>
                </a:lnTo>
                <a:lnTo>
                  <a:pt x="1479884" y="6565232"/>
                </a:lnTo>
                <a:cubicBezTo>
                  <a:pt x="1479884" y="6733568"/>
                  <a:pt x="1343420" y="6870032"/>
                  <a:pt x="1175084" y="6870032"/>
                </a:cubicBezTo>
                <a:cubicBezTo>
                  <a:pt x="1006748" y="6870032"/>
                  <a:pt x="870284" y="6733568"/>
                  <a:pt x="870284" y="6565232"/>
                </a:cubicBezTo>
                <a:lnTo>
                  <a:pt x="870284" y="4567990"/>
                </a:lnTo>
                <a:lnTo>
                  <a:pt x="234355" y="4567990"/>
                </a:lnTo>
                <a:lnTo>
                  <a:pt x="870284" y="2277743"/>
                </a:lnTo>
                <a:lnTo>
                  <a:pt x="870284" y="2085472"/>
                </a:lnTo>
                <a:lnTo>
                  <a:pt x="852447" y="2085472"/>
                </a:lnTo>
                <a:lnTo>
                  <a:pt x="401393" y="3468390"/>
                </a:lnTo>
                <a:cubicBezTo>
                  <a:pt x="366159" y="3576416"/>
                  <a:pt x="250024" y="3635426"/>
                  <a:pt x="141998" y="3600192"/>
                </a:cubicBezTo>
                <a:cubicBezTo>
                  <a:pt x="33971" y="3564958"/>
                  <a:pt x="-25038" y="3448822"/>
                  <a:pt x="10196" y="3340796"/>
                </a:cubicBezTo>
                <a:lnTo>
                  <a:pt x="581198" y="1590120"/>
                </a:lnTo>
                <a:cubicBezTo>
                  <a:pt x="587805" y="1569865"/>
                  <a:pt x="597255" y="1551333"/>
                  <a:pt x="608963" y="1534823"/>
                </a:cubicBezTo>
                <a:lnTo>
                  <a:pt x="611319" y="1532361"/>
                </a:lnTo>
                <a:lnTo>
                  <a:pt x="622954" y="1494882"/>
                </a:lnTo>
                <a:cubicBezTo>
                  <a:pt x="687490" y="1342301"/>
                  <a:pt x="838573" y="1235240"/>
                  <a:pt x="1014662" y="1235240"/>
                </a:cubicBezTo>
                <a:close/>
                <a:moveTo>
                  <a:pt x="1532020" y="0"/>
                </a:moveTo>
                <a:cubicBezTo>
                  <a:pt x="1847651" y="0"/>
                  <a:pt x="2103520" y="255869"/>
                  <a:pt x="2103520" y="571500"/>
                </a:cubicBezTo>
                <a:cubicBezTo>
                  <a:pt x="2103520" y="887131"/>
                  <a:pt x="1847651" y="1143000"/>
                  <a:pt x="1532020" y="1143000"/>
                </a:cubicBezTo>
                <a:cubicBezTo>
                  <a:pt x="1216389" y="1143000"/>
                  <a:pt x="960520" y="887131"/>
                  <a:pt x="960520" y="571500"/>
                </a:cubicBezTo>
                <a:cubicBezTo>
                  <a:pt x="960520" y="255869"/>
                  <a:pt x="1216389" y="0"/>
                  <a:pt x="1532020" y="0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Freeform 26"/>
          <p:cNvSpPr/>
          <p:nvPr/>
        </p:nvSpPr>
        <p:spPr>
          <a:xfrm>
            <a:off x="2089484" y="4585671"/>
            <a:ext cx="685800" cy="1888707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788487" y="4585671"/>
            <a:ext cx="685800" cy="1888707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715000" y="4585671"/>
            <a:ext cx="685800" cy="1888707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>
            <a:spLocks noChangeAspect="1"/>
          </p:cNvSpPr>
          <p:nvPr/>
        </p:nvSpPr>
        <p:spPr>
          <a:xfrm>
            <a:off x="2931476" y="4601965"/>
            <a:ext cx="861936" cy="1872414"/>
          </a:xfrm>
          <a:custGeom>
            <a:avLst/>
            <a:gdLst>
              <a:gd name="connsiteX0" fmla="*/ 1014662 w 3162514"/>
              <a:gd name="connsiteY0" fmla="*/ 1235240 h 6870032"/>
              <a:gd name="connsiteX1" fmla="*/ 2069431 w 3162514"/>
              <a:gd name="connsiteY1" fmla="*/ 1235240 h 6870032"/>
              <a:gd name="connsiteX2" fmla="*/ 2461139 w 3162514"/>
              <a:gd name="connsiteY2" fmla="*/ 1494882 h 6870032"/>
              <a:gd name="connsiteX3" fmla="*/ 2477108 w 3162514"/>
              <a:gd name="connsiteY3" fmla="*/ 1546326 h 6870032"/>
              <a:gd name="connsiteX4" fmla="*/ 2480512 w 3162514"/>
              <a:gd name="connsiteY4" fmla="*/ 1549615 h 6870032"/>
              <a:gd name="connsiteX5" fmla="*/ 2510425 w 3162514"/>
              <a:gd name="connsiteY5" fmla="*/ 1603780 h 6870032"/>
              <a:gd name="connsiteX6" fmla="*/ 3149664 w 3162514"/>
              <a:gd name="connsiteY6" fmla="*/ 3330709 h 6870032"/>
              <a:gd name="connsiteX7" fmla="*/ 3028139 w 3162514"/>
              <a:gd name="connsiteY7" fmla="*/ 3595075 h 6870032"/>
              <a:gd name="connsiteX8" fmla="*/ 2763773 w 3162514"/>
              <a:gd name="connsiteY8" fmla="*/ 3473550 h 6870032"/>
              <a:gd name="connsiteX9" fmla="*/ 2249963 w 3162514"/>
              <a:gd name="connsiteY9" fmla="*/ 2085472 h 6870032"/>
              <a:gd name="connsiteX10" fmla="*/ 2245896 w 3162514"/>
              <a:gd name="connsiteY10" fmla="*/ 2085472 h 6870032"/>
              <a:gd name="connsiteX11" fmla="*/ 2245896 w 3162514"/>
              <a:gd name="connsiteY11" fmla="*/ 2300353 h 6870032"/>
              <a:gd name="connsiteX12" fmla="*/ 2875547 w 3162514"/>
              <a:gd name="connsiteY12" fmla="*/ 4567990 h 6870032"/>
              <a:gd name="connsiteX13" fmla="*/ 2245896 w 3162514"/>
              <a:gd name="connsiteY13" fmla="*/ 4567990 h 6870032"/>
              <a:gd name="connsiteX14" fmla="*/ 2245896 w 3162514"/>
              <a:gd name="connsiteY14" fmla="*/ 6565232 h 6870032"/>
              <a:gd name="connsiteX15" fmla="*/ 1941096 w 3162514"/>
              <a:gd name="connsiteY15" fmla="*/ 6870032 h 6870032"/>
              <a:gd name="connsiteX16" fmla="*/ 1636296 w 3162514"/>
              <a:gd name="connsiteY16" fmla="*/ 6565232 h 6870032"/>
              <a:gd name="connsiteX17" fmla="*/ 1636296 w 3162514"/>
              <a:gd name="connsiteY17" fmla="*/ 4567990 h 6870032"/>
              <a:gd name="connsiteX18" fmla="*/ 1479884 w 3162514"/>
              <a:gd name="connsiteY18" fmla="*/ 4567990 h 6870032"/>
              <a:gd name="connsiteX19" fmla="*/ 1479884 w 3162514"/>
              <a:gd name="connsiteY19" fmla="*/ 6565232 h 6870032"/>
              <a:gd name="connsiteX20" fmla="*/ 1175084 w 3162514"/>
              <a:gd name="connsiteY20" fmla="*/ 6870032 h 6870032"/>
              <a:gd name="connsiteX21" fmla="*/ 870284 w 3162514"/>
              <a:gd name="connsiteY21" fmla="*/ 6565232 h 6870032"/>
              <a:gd name="connsiteX22" fmla="*/ 870284 w 3162514"/>
              <a:gd name="connsiteY22" fmla="*/ 4567990 h 6870032"/>
              <a:gd name="connsiteX23" fmla="*/ 234355 w 3162514"/>
              <a:gd name="connsiteY23" fmla="*/ 4567990 h 6870032"/>
              <a:gd name="connsiteX24" fmla="*/ 870284 w 3162514"/>
              <a:gd name="connsiteY24" fmla="*/ 2277743 h 6870032"/>
              <a:gd name="connsiteX25" fmla="*/ 870284 w 3162514"/>
              <a:gd name="connsiteY25" fmla="*/ 2085472 h 6870032"/>
              <a:gd name="connsiteX26" fmla="*/ 852447 w 3162514"/>
              <a:gd name="connsiteY26" fmla="*/ 2085472 h 6870032"/>
              <a:gd name="connsiteX27" fmla="*/ 401393 w 3162514"/>
              <a:gd name="connsiteY27" fmla="*/ 3468390 h 6870032"/>
              <a:gd name="connsiteX28" fmla="*/ 141998 w 3162514"/>
              <a:gd name="connsiteY28" fmla="*/ 3600192 h 6870032"/>
              <a:gd name="connsiteX29" fmla="*/ 10196 w 3162514"/>
              <a:gd name="connsiteY29" fmla="*/ 3340796 h 6870032"/>
              <a:gd name="connsiteX30" fmla="*/ 581198 w 3162514"/>
              <a:gd name="connsiteY30" fmla="*/ 1590120 h 6870032"/>
              <a:gd name="connsiteX31" fmla="*/ 608963 w 3162514"/>
              <a:gd name="connsiteY31" fmla="*/ 1534823 h 6870032"/>
              <a:gd name="connsiteX32" fmla="*/ 611319 w 3162514"/>
              <a:gd name="connsiteY32" fmla="*/ 1532361 h 6870032"/>
              <a:gd name="connsiteX33" fmla="*/ 622954 w 3162514"/>
              <a:gd name="connsiteY33" fmla="*/ 1494882 h 6870032"/>
              <a:gd name="connsiteX34" fmla="*/ 1014662 w 3162514"/>
              <a:gd name="connsiteY34" fmla="*/ 1235240 h 6870032"/>
              <a:gd name="connsiteX35" fmla="*/ 1532020 w 3162514"/>
              <a:gd name="connsiteY35" fmla="*/ 0 h 6870032"/>
              <a:gd name="connsiteX36" fmla="*/ 2103520 w 3162514"/>
              <a:gd name="connsiteY36" fmla="*/ 571500 h 6870032"/>
              <a:gd name="connsiteX37" fmla="*/ 1532020 w 3162514"/>
              <a:gd name="connsiteY37" fmla="*/ 1143000 h 6870032"/>
              <a:gd name="connsiteX38" fmla="*/ 960520 w 3162514"/>
              <a:gd name="connsiteY38" fmla="*/ 571500 h 6870032"/>
              <a:gd name="connsiteX39" fmla="*/ 1532020 w 3162514"/>
              <a:gd name="connsiteY39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2514" h="6870032">
                <a:moveTo>
                  <a:pt x="1014662" y="1235240"/>
                </a:moveTo>
                <a:lnTo>
                  <a:pt x="2069431" y="1235240"/>
                </a:lnTo>
                <a:cubicBezTo>
                  <a:pt x="2245520" y="1235240"/>
                  <a:pt x="2396603" y="1342301"/>
                  <a:pt x="2461139" y="1494882"/>
                </a:cubicBezTo>
                <a:lnTo>
                  <a:pt x="2477108" y="1546326"/>
                </a:lnTo>
                <a:lnTo>
                  <a:pt x="2480512" y="1549615"/>
                </a:lnTo>
                <a:cubicBezTo>
                  <a:pt x="2492859" y="1565653"/>
                  <a:pt x="2503029" y="1583800"/>
                  <a:pt x="2510425" y="1603780"/>
                </a:cubicBezTo>
                <a:lnTo>
                  <a:pt x="3149664" y="3330709"/>
                </a:lnTo>
                <a:cubicBezTo>
                  <a:pt x="3189109" y="3437270"/>
                  <a:pt x="3134700" y="3555631"/>
                  <a:pt x="3028139" y="3595075"/>
                </a:cubicBezTo>
                <a:cubicBezTo>
                  <a:pt x="2921578" y="3634520"/>
                  <a:pt x="2803217" y="3580111"/>
                  <a:pt x="2763773" y="3473550"/>
                </a:cubicBezTo>
                <a:lnTo>
                  <a:pt x="2249963" y="2085472"/>
                </a:lnTo>
                <a:lnTo>
                  <a:pt x="2245896" y="2085472"/>
                </a:lnTo>
                <a:lnTo>
                  <a:pt x="2245896" y="2300353"/>
                </a:lnTo>
                <a:lnTo>
                  <a:pt x="2875547" y="4567990"/>
                </a:lnTo>
                <a:lnTo>
                  <a:pt x="2245896" y="4567990"/>
                </a:lnTo>
                <a:lnTo>
                  <a:pt x="2245896" y="6565232"/>
                </a:lnTo>
                <a:cubicBezTo>
                  <a:pt x="2245896" y="6733568"/>
                  <a:pt x="2109432" y="6870032"/>
                  <a:pt x="1941096" y="6870032"/>
                </a:cubicBezTo>
                <a:cubicBezTo>
                  <a:pt x="1772760" y="6870032"/>
                  <a:pt x="1636296" y="6733568"/>
                  <a:pt x="1636296" y="6565232"/>
                </a:cubicBezTo>
                <a:lnTo>
                  <a:pt x="1636296" y="4567990"/>
                </a:lnTo>
                <a:lnTo>
                  <a:pt x="1479884" y="4567990"/>
                </a:lnTo>
                <a:lnTo>
                  <a:pt x="1479884" y="6565232"/>
                </a:lnTo>
                <a:cubicBezTo>
                  <a:pt x="1479884" y="6733568"/>
                  <a:pt x="1343420" y="6870032"/>
                  <a:pt x="1175084" y="6870032"/>
                </a:cubicBezTo>
                <a:cubicBezTo>
                  <a:pt x="1006748" y="6870032"/>
                  <a:pt x="870284" y="6733568"/>
                  <a:pt x="870284" y="6565232"/>
                </a:cubicBezTo>
                <a:lnTo>
                  <a:pt x="870284" y="4567990"/>
                </a:lnTo>
                <a:lnTo>
                  <a:pt x="234355" y="4567990"/>
                </a:lnTo>
                <a:lnTo>
                  <a:pt x="870284" y="2277743"/>
                </a:lnTo>
                <a:lnTo>
                  <a:pt x="870284" y="2085472"/>
                </a:lnTo>
                <a:lnTo>
                  <a:pt x="852447" y="2085472"/>
                </a:lnTo>
                <a:lnTo>
                  <a:pt x="401393" y="3468390"/>
                </a:lnTo>
                <a:cubicBezTo>
                  <a:pt x="366159" y="3576416"/>
                  <a:pt x="250024" y="3635426"/>
                  <a:pt x="141998" y="3600192"/>
                </a:cubicBezTo>
                <a:cubicBezTo>
                  <a:pt x="33971" y="3564958"/>
                  <a:pt x="-25038" y="3448822"/>
                  <a:pt x="10196" y="3340796"/>
                </a:cubicBezTo>
                <a:lnTo>
                  <a:pt x="581198" y="1590120"/>
                </a:lnTo>
                <a:cubicBezTo>
                  <a:pt x="587805" y="1569865"/>
                  <a:pt x="597255" y="1551333"/>
                  <a:pt x="608963" y="1534823"/>
                </a:cubicBezTo>
                <a:lnTo>
                  <a:pt x="611319" y="1532361"/>
                </a:lnTo>
                <a:lnTo>
                  <a:pt x="622954" y="1494882"/>
                </a:lnTo>
                <a:cubicBezTo>
                  <a:pt x="687490" y="1342301"/>
                  <a:pt x="838573" y="1235240"/>
                  <a:pt x="1014662" y="1235240"/>
                </a:cubicBezTo>
                <a:close/>
                <a:moveTo>
                  <a:pt x="1532020" y="0"/>
                </a:moveTo>
                <a:cubicBezTo>
                  <a:pt x="1847651" y="0"/>
                  <a:pt x="2103520" y="255869"/>
                  <a:pt x="2103520" y="571500"/>
                </a:cubicBezTo>
                <a:cubicBezTo>
                  <a:pt x="2103520" y="887131"/>
                  <a:pt x="1847651" y="1143000"/>
                  <a:pt x="1532020" y="1143000"/>
                </a:cubicBezTo>
                <a:cubicBezTo>
                  <a:pt x="1216389" y="1143000"/>
                  <a:pt x="960520" y="887131"/>
                  <a:pt x="960520" y="571500"/>
                </a:cubicBezTo>
                <a:cubicBezTo>
                  <a:pt x="960520" y="255869"/>
                  <a:pt x="1216389" y="0"/>
                  <a:pt x="153202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>
            <a:spLocks noChangeAspect="1"/>
          </p:cNvSpPr>
          <p:nvPr/>
        </p:nvSpPr>
        <p:spPr>
          <a:xfrm>
            <a:off x="4763215" y="4580575"/>
            <a:ext cx="879283" cy="1910096"/>
          </a:xfrm>
          <a:custGeom>
            <a:avLst/>
            <a:gdLst>
              <a:gd name="connsiteX0" fmla="*/ 1014662 w 3162514"/>
              <a:gd name="connsiteY0" fmla="*/ 1235240 h 6870032"/>
              <a:gd name="connsiteX1" fmla="*/ 2069431 w 3162514"/>
              <a:gd name="connsiteY1" fmla="*/ 1235240 h 6870032"/>
              <a:gd name="connsiteX2" fmla="*/ 2461139 w 3162514"/>
              <a:gd name="connsiteY2" fmla="*/ 1494882 h 6870032"/>
              <a:gd name="connsiteX3" fmla="*/ 2477108 w 3162514"/>
              <a:gd name="connsiteY3" fmla="*/ 1546326 h 6870032"/>
              <a:gd name="connsiteX4" fmla="*/ 2480512 w 3162514"/>
              <a:gd name="connsiteY4" fmla="*/ 1549615 h 6870032"/>
              <a:gd name="connsiteX5" fmla="*/ 2510425 w 3162514"/>
              <a:gd name="connsiteY5" fmla="*/ 1603780 h 6870032"/>
              <a:gd name="connsiteX6" fmla="*/ 3149664 w 3162514"/>
              <a:gd name="connsiteY6" fmla="*/ 3330709 h 6870032"/>
              <a:gd name="connsiteX7" fmla="*/ 3028139 w 3162514"/>
              <a:gd name="connsiteY7" fmla="*/ 3595075 h 6870032"/>
              <a:gd name="connsiteX8" fmla="*/ 2763773 w 3162514"/>
              <a:gd name="connsiteY8" fmla="*/ 3473550 h 6870032"/>
              <a:gd name="connsiteX9" fmla="*/ 2249963 w 3162514"/>
              <a:gd name="connsiteY9" fmla="*/ 2085472 h 6870032"/>
              <a:gd name="connsiteX10" fmla="*/ 2245896 w 3162514"/>
              <a:gd name="connsiteY10" fmla="*/ 2085472 h 6870032"/>
              <a:gd name="connsiteX11" fmla="*/ 2245896 w 3162514"/>
              <a:gd name="connsiteY11" fmla="*/ 2300353 h 6870032"/>
              <a:gd name="connsiteX12" fmla="*/ 2875547 w 3162514"/>
              <a:gd name="connsiteY12" fmla="*/ 4567990 h 6870032"/>
              <a:gd name="connsiteX13" fmla="*/ 2245896 w 3162514"/>
              <a:gd name="connsiteY13" fmla="*/ 4567990 h 6870032"/>
              <a:gd name="connsiteX14" fmla="*/ 2245896 w 3162514"/>
              <a:gd name="connsiteY14" fmla="*/ 6565232 h 6870032"/>
              <a:gd name="connsiteX15" fmla="*/ 1941096 w 3162514"/>
              <a:gd name="connsiteY15" fmla="*/ 6870032 h 6870032"/>
              <a:gd name="connsiteX16" fmla="*/ 1636296 w 3162514"/>
              <a:gd name="connsiteY16" fmla="*/ 6565232 h 6870032"/>
              <a:gd name="connsiteX17" fmla="*/ 1636296 w 3162514"/>
              <a:gd name="connsiteY17" fmla="*/ 4567990 h 6870032"/>
              <a:gd name="connsiteX18" fmla="*/ 1479884 w 3162514"/>
              <a:gd name="connsiteY18" fmla="*/ 4567990 h 6870032"/>
              <a:gd name="connsiteX19" fmla="*/ 1479884 w 3162514"/>
              <a:gd name="connsiteY19" fmla="*/ 6565232 h 6870032"/>
              <a:gd name="connsiteX20" fmla="*/ 1175084 w 3162514"/>
              <a:gd name="connsiteY20" fmla="*/ 6870032 h 6870032"/>
              <a:gd name="connsiteX21" fmla="*/ 870284 w 3162514"/>
              <a:gd name="connsiteY21" fmla="*/ 6565232 h 6870032"/>
              <a:gd name="connsiteX22" fmla="*/ 870284 w 3162514"/>
              <a:gd name="connsiteY22" fmla="*/ 4567990 h 6870032"/>
              <a:gd name="connsiteX23" fmla="*/ 234355 w 3162514"/>
              <a:gd name="connsiteY23" fmla="*/ 4567990 h 6870032"/>
              <a:gd name="connsiteX24" fmla="*/ 870284 w 3162514"/>
              <a:gd name="connsiteY24" fmla="*/ 2277743 h 6870032"/>
              <a:gd name="connsiteX25" fmla="*/ 870284 w 3162514"/>
              <a:gd name="connsiteY25" fmla="*/ 2085472 h 6870032"/>
              <a:gd name="connsiteX26" fmla="*/ 852447 w 3162514"/>
              <a:gd name="connsiteY26" fmla="*/ 2085472 h 6870032"/>
              <a:gd name="connsiteX27" fmla="*/ 401393 w 3162514"/>
              <a:gd name="connsiteY27" fmla="*/ 3468390 h 6870032"/>
              <a:gd name="connsiteX28" fmla="*/ 141998 w 3162514"/>
              <a:gd name="connsiteY28" fmla="*/ 3600192 h 6870032"/>
              <a:gd name="connsiteX29" fmla="*/ 10196 w 3162514"/>
              <a:gd name="connsiteY29" fmla="*/ 3340796 h 6870032"/>
              <a:gd name="connsiteX30" fmla="*/ 581198 w 3162514"/>
              <a:gd name="connsiteY30" fmla="*/ 1590120 h 6870032"/>
              <a:gd name="connsiteX31" fmla="*/ 608963 w 3162514"/>
              <a:gd name="connsiteY31" fmla="*/ 1534823 h 6870032"/>
              <a:gd name="connsiteX32" fmla="*/ 611319 w 3162514"/>
              <a:gd name="connsiteY32" fmla="*/ 1532361 h 6870032"/>
              <a:gd name="connsiteX33" fmla="*/ 622954 w 3162514"/>
              <a:gd name="connsiteY33" fmla="*/ 1494882 h 6870032"/>
              <a:gd name="connsiteX34" fmla="*/ 1014662 w 3162514"/>
              <a:gd name="connsiteY34" fmla="*/ 1235240 h 6870032"/>
              <a:gd name="connsiteX35" fmla="*/ 1532020 w 3162514"/>
              <a:gd name="connsiteY35" fmla="*/ 0 h 6870032"/>
              <a:gd name="connsiteX36" fmla="*/ 2103520 w 3162514"/>
              <a:gd name="connsiteY36" fmla="*/ 571500 h 6870032"/>
              <a:gd name="connsiteX37" fmla="*/ 1532020 w 3162514"/>
              <a:gd name="connsiteY37" fmla="*/ 1143000 h 6870032"/>
              <a:gd name="connsiteX38" fmla="*/ 960520 w 3162514"/>
              <a:gd name="connsiteY38" fmla="*/ 571500 h 6870032"/>
              <a:gd name="connsiteX39" fmla="*/ 1532020 w 3162514"/>
              <a:gd name="connsiteY39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2514" h="6870032">
                <a:moveTo>
                  <a:pt x="1014662" y="1235240"/>
                </a:moveTo>
                <a:lnTo>
                  <a:pt x="2069431" y="1235240"/>
                </a:lnTo>
                <a:cubicBezTo>
                  <a:pt x="2245520" y="1235240"/>
                  <a:pt x="2396603" y="1342301"/>
                  <a:pt x="2461139" y="1494882"/>
                </a:cubicBezTo>
                <a:lnTo>
                  <a:pt x="2477108" y="1546326"/>
                </a:lnTo>
                <a:lnTo>
                  <a:pt x="2480512" y="1549615"/>
                </a:lnTo>
                <a:cubicBezTo>
                  <a:pt x="2492859" y="1565653"/>
                  <a:pt x="2503029" y="1583800"/>
                  <a:pt x="2510425" y="1603780"/>
                </a:cubicBezTo>
                <a:lnTo>
                  <a:pt x="3149664" y="3330709"/>
                </a:lnTo>
                <a:cubicBezTo>
                  <a:pt x="3189109" y="3437270"/>
                  <a:pt x="3134700" y="3555631"/>
                  <a:pt x="3028139" y="3595075"/>
                </a:cubicBezTo>
                <a:cubicBezTo>
                  <a:pt x="2921578" y="3634520"/>
                  <a:pt x="2803217" y="3580111"/>
                  <a:pt x="2763773" y="3473550"/>
                </a:cubicBezTo>
                <a:lnTo>
                  <a:pt x="2249963" y="2085472"/>
                </a:lnTo>
                <a:lnTo>
                  <a:pt x="2245896" y="2085472"/>
                </a:lnTo>
                <a:lnTo>
                  <a:pt x="2245896" y="2300353"/>
                </a:lnTo>
                <a:lnTo>
                  <a:pt x="2875547" y="4567990"/>
                </a:lnTo>
                <a:lnTo>
                  <a:pt x="2245896" y="4567990"/>
                </a:lnTo>
                <a:lnTo>
                  <a:pt x="2245896" y="6565232"/>
                </a:lnTo>
                <a:cubicBezTo>
                  <a:pt x="2245896" y="6733568"/>
                  <a:pt x="2109432" y="6870032"/>
                  <a:pt x="1941096" y="6870032"/>
                </a:cubicBezTo>
                <a:cubicBezTo>
                  <a:pt x="1772760" y="6870032"/>
                  <a:pt x="1636296" y="6733568"/>
                  <a:pt x="1636296" y="6565232"/>
                </a:cubicBezTo>
                <a:lnTo>
                  <a:pt x="1636296" y="4567990"/>
                </a:lnTo>
                <a:lnTo>
                  <a:pt x="1479884" y="4567990"/>
                </a:lnTo>
                <a:lnTo>
                  <a:pt x="1479884" y="6565232"/>
                </a:lnTo>
                <a:cubicBezTo>
                  <a:pt x="1479884" y="6733568"/>
                  <a:pt x="1343420" y="6870032"/>
                  <a:pt x="1175084" y="6870032"/>
                </a:cubicBezTo>
                <a:cubicBezTo>
                  <a:pt x="1006748" y="6870032"/>
                  <a:pt x="870284" y="6733568"/>
                  <a:pt x="870284" y="6565232"/>
                </a:cubicBezTo>
                <a:lnTo>
                  <a:pt x="870284" y="4567990"/>
                </a:lnTo>
                <a:lnTo>
                  <a:pt x="234355" y="4567990"/>
                </a:lnTo>
                <a:lnTo>
                  <a:pt x="870284" y="2277743"/>
                </a:lnTo>
                <a:lnTo>
                  <a:pt x="870284" y="2085472"/>
                </a:lnTo>
                <a:lnTo>
                  <a:pt x="852447" y="2085472"/>
                </a:lnTo>
                <a:lnTo>
                  <a:pt x="401393" y="3468390"/>
                </a:lnTo>
                <a:cubicBezTo>
                  <a:pt x="366159" y="3576416"/>
                  <a:pt x="250024" y="3635426"/>
                  <a:pt x="141998" y="3600192"/>
                </a:cubicBezTo>
                <a:cubicBezTo>
                  <a:pt x="33971" y="3564958"/>
                  <a:pt x="-25038" y="3448822"/>
                  <a:pt x="10196" y="3340796"/>
                </a:cubicBezTo>
                <a:lnTo>
                  <a:pt x="581198" y="1590120"/>
                </a:lnTo>
                <a:cubicBezTo>
                  <a:pt x="587805" y="1569865"/>
                  <a:pt x="597255" y="1551333"/>
                  <a:pt x="608963" y="1534823"/>
                </a:cubicBezTo>
                <a:lnTo>
                  <a:pt x="611319" y="1532361"/>
                </a:lnTo>
                <a:lnTo>
                  <a:pt x="622954" y="1494882"/>
                </a:lnTo>
                <a:cubicBezTo>
                  <a:pt x="687490" y="1342301"/>
                  <a:pt x="838573" y="1235240"/>
                  <a:pt x="1014662" y="1235240"/>
                </a:cubicBezTo>
                <a:close/>
                <a:moveTo>
                  <a:pt x="1532020" y="0"/>
                </a:moveTo>
                <a:cubicBezTo>
                  <a:pt x="1847651" y="0"/>
                  <a:pt x="2103520" y="255869"/>
                  <a:pt x="2103520" y="571500"/>
                </a:cubicBezTo>
                <a:cubicBezTo>
                  <a:pt x="2103520" y="887131"/>
                  <a:pt x="1847651" y="1143000"/>
                  <a:pt x="1532020" y="1143000"/>
                </a:cubicBezTo>
                <a:cubicBezTo>
                  <a:pt x="1216389" y="1143000"/>
                  <a:pt x="960520" y="887131"/>
                  <a:pt x="960520" y="571500"/>
                </a:cubicBezTo>
                <a:cubicBezTo>
                  <a:pt x="960520" y="255869"/>
                  <a:pt x="1216389" y="0"/>
                  <a:pt x="1532020" y="0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TextBox 31"/>
          <p:cNvSpPr txBox="1"/>
          <p:nvPr/>
        </p:nvSpPr>
        <p:spPr>
          <a:xfrm>
            <a:off x="2099887" y="1143000"/>
            <a:ext cx="1253539" cy="9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5400" b="0" i="0" u="none" strike="noStrike" cap="none" baseline="0">
                <a:solidFill>
                  <a:srgbClr val="95E2FF"/>
                </a:solidFill>
                <a:effectLst/>
                <a:uFillTx/>
                <a:latin typeface="Segoe Print"/>
              </a:rPr>
              <a:t>de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03918" y="2436619"/>
            <a:ext cx="5491888" cy="94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2800" b="1" i="0" u="sng" strike="noStrike" cap="none" baseline="0" dirty="0">
                <a:solidFill>
                  <a:srgbClr val="7030A0"/>
                </a:solidFill>
                <a:effectLst/>
                <a:uFill>
                  <a:solidFill>
                    <a:srgbClr val="7030A0"/>
                  </a:solidFill>
                </a:uFill>
                <a:latin typeface="Segoe Print"/>
              </a:rPr>
              <a:t>Manteniendo</a:t>
            </a:r>
            <a:r>
              <a:rPr lang="es" sz="2800" b="1" i="0" u="none" strike="noStrike" cap="none" baseline="0" dirty="0">
                <a:solidFill>
                  <a:srgbClr val="7030A0"/>
                </a:solidFill>
                <a:effectLst/>
                <a:uFillTx/>
                <a:latin typeface="Tw Cen MT"/>
              </a:rPr>
              <a:t> </a:t>
            </a:r>
            <a:r>
              <a:rPr lang="es" sz="2800" b="1" i="0" u="none" strike="noStrike" cap="none" baseline="0" dirty="0">
                <a:solidFill>
                  <a:srgbClr val="000000"/>
                </a:solidFill>
                <a:effectLst/>
                <a:uFillTx/>
                <a:latin typeface="Tw Cen MT"/>
              </a:rPr>
              <a:t>negocios existentes y </a:t>
            </a:r>
            <a:r>
              <a:rPr lang="es" sz="2800" b="1" i="0" u="sng" strike="noStrike" cap="none" baseline="0" dirty="0">
                <a:solidFill>
                  <a:srgbClr val="7030A0"/>
                </a:solidFill>
                <a:effectLst/>
                <a:uFill>
                  <a:solidFill>
                    <a:srgbClr val="7030A0"/>
                  </a:solidFill>
                </a:uFill>
                <a:latin typeface="Segoe Print"/>
              </a:rPr>
              <a:t>atrayendo</a:t>
            </a:r>
            <a:r>
              <a:rPr lang="es" sz="2800" b="1" i="0" u="none" strike="noStrike" cap="none" baseline="0" dirty="0">
                <a:solidFill>
                  <a:srgbClr val="000000"/>
                </a:solidFill>
                <a:effectLst/>
                <a:uFillTx/>
                <a:latin typeface="Tw Cen MT"/>
              </a:rPr>
              <a:t> nuevos.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3600" y="1447800"/>
            <a:ext cx="2364562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800" b="0" i="0" u="none" strike="noStrike" cap="none" baseline="0">
                <a:solidFill>
                  <a:srgbClr val="000000"/>
                </a:solidFill>
                <a:effectLst/>
                <a:uFillTx/>
                <a:latin typeface="Segoe Print"/>
              </a:rPr>
              <a:t>excelente o bueno</a:t>
            </a:r>
          </a:p>
        </p:txBody>
      </p:sp>
    </p:spTree>
    <p:extLst>
      <p:ext uri="{BB962C8B-B14F-4D97-AF65-F5344CB8AC3E}">
        <p14:creationId xmlns:p14="http://schemas.microsoft.com/office/powerpoint/2010/main" val="146224914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3400" y="685800"/>
            <a:ext cx="8153400" cy="5650467"/>
          </a:xfrm>
          <a:prstGeom prst="rect">
            <a:avLst/>
          </a:prstGeom>
          <a:blipFill dpi="0" rotWithShape="1">
            <a:blip r:embed="rId3">
              <a:alphaModFix amt="29000"/>
            </a:blip>
            <a:stretch>
              <a:fillRect r="-1000"/>
            </a:stretch>
          </a:blip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Freeform 3"/>
          <p:cNvSpPr>
            <a:spLocks noChangeAspect="1"/>
          </p:cNvSpPr>
          <p:nvPr/>
        </p:nvSpPr>
        <p:spPr>
          <a:xfrm>
            <a:off x="1130509" y="2110858"/>
            <a:ext cx="1016823" cy="2800350"/>
          </a:xfrm>
          <a:custGeom>
            <a:avLst/>
            <a:gdLst>
              <a:gd name="connsiteX0" fmla="*/ 425116 w 2494547"/>
              <a:gd name="connsiteY0" fmla="*/ 1235240 h 6870032"/>
              <a:gd name="connsiteX1" fmla="*/ 2069431 w 2494547"/>
              <a:gd name="connsiteY1" fmla="*/ 1235240 h 6870032"/>
              <a:gd name="connsiteX2" fmla="*/ 2494547 w 2494547"/>
              <a:gd name="connsiteY2" fmla="*/ 1660356 h 6870032"/>
              <a:gd name="connsiteX3" fmla="*/ 2494547 w 2494547"/>
              <a:gd name="connsiteY3" fmla="*/ 2085472 h 6870032"/>
              <a:gd name="connsiteX4" fmla="*/ 2494145 w 2494547"/>
              <a:gd name="connsiteY4" fmla="*/ 2085472 h 6870032"/>
              <a:gd name="connsiteX5" fmla="*/ 2494145 w 2494547"/>
              <a:gd name="connsiteY5" fmla="*/ 3707539 h 6870032"/>
              <a:gd name="connsiteX6" fmla="*/ 2288405 w 2494547"/>
              <a:gd name="connsiteY6" fmla="*/ 3913279 h 6870032"/>
              <a:gd name="connsiteX7" fmla="*/ 2082665 w 2494547"/>
              <a:gd name="connsiteY7" fmla="*/ 3707539 h 6870032"/>
              <a:gd name="connsiteX8" fmla="*/ 2082665 w 2494547"/>
              <a:gd name="connsiteY8" fmla="*/ 2085472 h 6870032"/>
              <a:gd name="connsiteX9" fmla="*/ 1946323 w 2494547"/>
              <a:gd name="connsiteY9" fmla="*/ 2085472 h 6870032"/>
              <a:gd name="connsiteX10" fmla="*/ 1946323 w 2494547"/>
              <a:gd name="connsiteY10" fmla="*/ 3669632 h 6870032"/>
              <a:gd name="connsiteX11" fmla="*/ 1946323 w 2494547"/>
              <a:gd name="connsiteY11" fmla="*/ 3941355 h 6870032"/>
              <a:gd name="connsiteX12" fmla="*/ 1946323 w 2494547"/>
              <a:gd name="connsiteY12" fmla="*/ 6565232 h 6870032"/>
              <a:gd name="connsiteX13" fmla="*/ 1641523 w 2494547"/>
              <a:gd name="connsiteY13" fmla="*/ 6870032 h 6870032"/>
              <a:gd name="connsiteX14" fmla="*/ 1336723 w 2494547"/>
              <a:gd name="connsiteY14" fmla="*/ 6565232 h 6870032"/>
              <a:gd name="connsiteX15" fmla="*/ 1336723 w 2494547"/>
              <a:gd name="connsiteY15" fmla="*/ 3941355 h 6870032"/>
              <a:gd name="connsiteX16" fmla="*/ 1180311 w 2494547"/>
              <a:gd name="connsiteY16" fmla="*/ 3941355 h 6870032"/>
              <a:gd name="connsiteX17" fmla="*/ 1180311 w 2494547"/>
              <a:gd name="connsiteY17" fmla="*/ 6565232 h 6870032"/>
              <a:gd name="connsiteX18" fmla="*/ 875511 w 2494547"/>
              <a:gd name="connsiteY18" fmla="*/ 6870032 h 6870032"/>
              <a:gd name="connsiteX19" fmla="*/ 570711 w 2494547"/>
              <a:gd name="connsiteY19" fmla="*/ 6565232 h 6870032"/>
              <a:gd name="connsiteX20" fmla="*/ 570711 w 2494547"/>
              <a:gd name="connsiteY20" fmla="*/ 3941355 h 6870032"/>
              <a:gd name="connsiteX21" fmla="*/ 570711 w 2494547"/>
              <a:gd name="connsiteY21" fmla="*/ 3669632 h 6870032"/>
              <a:gd name="connsiteX22" fmla="*/ 570711 w 2494547"/>
              <a:gd name="connsiteY22" fmla="*/ 2085472 h 6870032"/>
              <a:gd name="connsiteX23" fmla="*/ 411480 w 2494547"/>
              <a:gd name="connsiteY23" fmla="*/ 2085472 h 6870032"/>
              <a:gd name="connsiteX24" fmla="*/ 411480 w 2494547"/>
              <a:gd name="connsiteY24" fmla="*/ 3735615 h 6870032"/>
              <a:gd name="connsiteX25" fmla="*/ 205740 w 2494547"/>
              <a:gd name="connsiteY25" fmla="*/ 3941355 h 6870032"/>
              <a:gd name="connsiteX26" fmla="*/ 0 w 2494547"/>
              <a:gd name="connsiteY26" fmla="*/ 3735615 h 6870032"/>
              <a:gd name="connsiteX27" fmla="*/ 0 w 2494547"/>
              <a:gd name="connsiteY27" fmla="*/ 2085472 h 6870032"/>
              <a:gd name="connsiteX28" fmla="*/ 0 w 2494547"/>
              <a:gd name="connsiteY28" fmla="*/ 1894172 h 6870032"/>
              <a:gd name="connsiteX29" fmla="*/ 0 w 2494547"/>
              <a:gd name="connsiteY29" fmla="*/ 1660356 h 6870032"/>
              <a:gd name="connsiteX30" fmla="*/ 425116 w 2494547"/>
              <a:gd name="connsiteY30" fmla="*/ 1235240 h 6870032"/>
              <a:gd name="connsiteX31" fmla="*/ 1232447 w 2494547"/>
              <a:gd name="connsiteY31" fmla="*/ 0 h 6870032"/>
              <a:gd name="connsiteX32" fmla="*/ 1803947 w 2494547"/>
              <a:gd name="connsiteY32" fmla="*/ 571500 h 6870032"/>
              <a:gd name="connsiteX33" fmla="*/ 1232447 w 2494547"/>
              <a:gd name="connsiteY33" fmla="*/ 1143000 h 6870032"/>
              <a:gd name="connsiteX34" fmla="*/ 660947 w 2494547"/>
              <a:gd name="connsiteY34" fmla="*/ 571500 h 6870032"/>
              <a:gd name="connsiteX35" fmla="*/ 1232447 w 2494547"/>
              <a:gd name="connsiteY35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94547" h="6870032">
                <a:moveTo>
                  <a:pt x="425116" y="1235240"/>
                </a:moveTo>
                <a:lnTo>
                  <a:pt x="2069431" y="1235240"/>
                </a:lnTo>
                <a:cubicBezTo>
                  <a:pt x="2304216" y="1235240"/>
                  <a:pt x="2494547" y="1425572"/>
                  <a:pt x="2494547" y="1660356"/>
                </a:cubicBezTo>
                <a:lnTo>
                  <a:pt x="2494547" y="2085472"/>
                </a:lnTo>
                <a:lnTo>
                  <a:pt x="2494145" y="2085472"/>
                </a:lnTo>
                <a:lnTo>
                  <a:pt x="2494145" y="3707539"/>
                </a:lnTo>
                <a:cubicBezTo>
                  <a:pt x="2494145" y="3821166"/>
                  <a:pt x="2402032" y="3913279"/>
                  <a:pt x="2288405" y="3913279"/>
                </a:cubicBezTo>
                <a:cubicBezTo>
                  <a:pt x="2174778" y="3913279"/>
                  <a:pt x="2082665" y="3821166"/>
                  <a:pt x="2082665" y="3707539"/>
                </a:cubicBezTo>
                <a:lnTo>
                  <a:pt x="2082665" y="2085472"/>
                </a:lnTo>
                <a:lnTo>
                  <a:pt x="1946323" y="2085472"/>
                </a:lnTo>
                <a:lnTo>
                  <a:pt x="1946323" y="3669632"/>
                </a:lnTo>
                <a:lnTo>
                  <a:pt x="1946323" y="3941355"/>
                </a:lnTo>
                <a:lnTo>
                  <a:pt x="1946323" y="6565232"/>
                </a:lnTo>
                <a:cubicBezTo>
                  <a:pt x="1946323" y="6733568"/>
                  <a:pt x="1809859" y="6870032"/>
                  <a:pt x="1641523" y="6870032"/>
                </a:cubicBezTo>
                <a:cubicBezTo>
                  <a:pt x="1473187" y="6870032"/>
                  <a:pt x="1336723" y="6733568"/>
                  <a:pt x="1336723" y="6565232"/>
                </a:cubicBezTo>
                <a:lnTo>
                  <a:pt x="1336723" y="3941355"/>
                </a:lnTo>
                <a:lnTo>
                  <a:pt x="1180311" y="3941355"/>
                </a:lnTo>
                <a:lnTo>
                  <a:pt x="1180311" y="6565232"/>
                </a:lnTo>
                <a:cubicBezTo>
                  <a:pt x="1180311" y="6733568"/>
                  <a:pt x="1043847" y="6870032"/>
                  <a:pt x="875511" y="6870032"/>
                </a:cubicBezTo>
                <a:cubicBezTo>
                  <a:pt x="707175" y="6870032"/>
                  <a:pt x="570711" y="6733568"/>
                  <a:pt x="570711" y="6565232"/>
                </a:cubicBezTo>
                <a:lnTo>
                  <a:pt x="570711" y="3941355"/>
                </a:lnTo>
                <a:lnTo>
                  <a:pt x="570711" y="3669632"/>
                </a:lnTo>
                <a:lnTo>
                  <a:pt x="570711" y="2085472"/>
                </a:lnTo>
                <a:lnTo>
                  <a:pt x="411480" y="2085472"/>
                </a:lnTo>
                <a:lnTo>
                  <a:pt x="411480" y="3735615"/>
                </a:lnTo>
                <a:cubicBezTo>
                  <a:pt x="411480" y="3849242"/>
                  <a:pt x="319367" y="3941355"/>
                  <a:pt x="205740" y="3941355"/>
                </a:cubicBezTo>
                <a:cubicBezTo>
                  <a:pt x="92113" y="3941355"/>
                  <a:pt x="0" y="3849242"/>
                  <a:pt x="0" y="3735615"/>
                </a:cubicBezTo>
                <a:lnTo>
                  <a:pt x="0" y="2085472"/>
                </a:lnTo>
                <a:lnTo>
                  <a:pt x="0" y="1894172"/>
                </a:lnTo>
                <a:lnTo>
                  <a:pt x="0" y="1660356"/>
                </a:lnTo>
                <a:cubicBezTo>
                  <a:pt x="0" y="1425572"/>
                  <a:pt x="190331" y="1235240"/>
                  <a:pt x="425116" y="1235240"/>
                </a:cubicBezTo>
                <a:close/>
                <a:moveTo>
                  <a:pt x="1232447" y="0"/>
                </a:moveTo>
                <a:cubicBezTo>
                  <a:pt x="1548078" y="0"/>
                  <a:pt x="1803947" y="255869"/>
                  <a:pt x="1803947" y="571500"/>
                </a:cubicBezTo>
                <a:cubicBezTo>
                  <a:pt x="1803947" y="887131"/>
                  <a:pt x="1548078" y="1143000"/>
                  <a:pt x="1232447" y="1143000"/>
                </a:cubicBezTo>
                <a:cubicBezTo>
                  <a:pt x="916816" y="1143000"/>
                  <a:pt x="660947" y="887131"/>
                  <a:pt x="660947" y="571500"/>
                </a:cubicBezTo>
                <a:cubicBezTo>
                  <a:pt x="660947" y="255869"/>
                  <a:pt x="916816" y="0"/>
                  <a:pt x="1232447" y="0"/>
                </a:cubicBezTo>
                <a:close/>
              </a:path>
            </a:pathLst>
          </a:custGeom>
          <a:gradFill>
            <a:gsLst>
              <a:gs pos="22000">
                <a:schemeClr val="accent1">
                  <a:lumMod val="5000"/>
                  <a:lumOff val="95000"/>
                </a:schemeClr>
              </a:gs>
              <a:gs pos="3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2817114" y="1682263"/>
            <a:ext cx="4576572" cy="1990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12450" b="0" i="0" u="none" strike="noStrike" cap="none" baseline="0">
                <a:solidFill>
                  <a:srgbClr val="041C31"/>
                </a:solidFill>
                <a:effectLst/>
                <a:uFillTx/>
                <a:latin typeface="Segoe Print"/>
              </a:rPr>
              <a:t>72 %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7332" y="3840581"/>
            <a:ext cx="6393455" cy="204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s" sz="3200" b="0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De los residentes </a:t>
            </a:r>
            <a:r>
              <a:rPr lang="es" sz="3200" b="1" i="0" u="none" strike="noStrike" cap="none" baseline="0" dirty="0">
                <a:solidFill>
                  <a:srgbClr val="04617B"/>
                </a:solidFill>
                <a:effectLst/>
                <a:uFillTx/>
                <a:latin typeface="Segoe Print"/>
              </a:rPr>
              <a:t>apoyan</a:t>
            </a:r>
            <a:r>
              <a:rPr lang="es" sz="3200" b="0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 usar dinero de impuestos actuales para </a:t>
            </a:r>
            <a:r>
              <a:rPr lang="es" sz="3200" b="1" i="0" u="none" strike="noStrike" cap="none" baseline="0" dirty="0">
                <a:solidFill>
                  <a:srgbClr val="04617B"/>
                </a:solidFill>
                <a:effectLst/>
                <a:uFillTx/>
                <a:latin typeface="Segoe Print"/>
              </a:rPr>
              <a:t>atraer</a:t>
            </a:r>
            <a:r>
              <a:rPr lang="es" sz="3200" b="0" i="0" u="none" strike="noStrike" cap="none" baseline="0" dirty="0">
                <a:solidFill>
                  <a:srgbClr val="000000"/>
                </a:solidFill>
                <a:effectLst/>
                <a:uFillTx/>
                <a:latin typeface="Segoe Print"/>
              </a:rPr>
              <a:t> negocios para</a:t>
            </a:r>
            <a:r>
              <a:rPr lang="es" sz="3200" b="0" i="0" u="none" strike="noStrike" cap="none" baseline="0" dirty="0">
                <a:solidFill>
                  <a:srgbClr val="04617B"/>
                </a:solidFill>
                <a:effectLst/>
                <a:uFillTx/>
                <a:latin typeface="Segoe Print"/>
              </a:rPr>
              <a:t> </a:t>
            </a:r>
            <a:r>
              <a:rPr lang="es" sz="3200" b="1" i="0" u="none" strike="noStrike" cap="none" baseline="0" dirty="0">
                <a:solidFill>
                  <a:srgbClr val="04617B"/>
                </a:solidFill>
                <a:effectLst/>
                <a:uFillTx/>
                <a:latin typeface="Segoe Print"/>
              </a:rPr>
              <a:t>crear trabajos.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524250" y="3676650"/>
            <a:ext cx="3429000" cy="0"/>
          </a:xfrm>
          <a:prstGeom prst="line">
            <a:avLst/>
          </a:prstGeom>
          <a:ln w="2857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94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p15="http://schemas.microsoft.com/office/powerpoint/2012/main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ac OS X 10.13 unknown"/>
  <p:tag name="AS_RELEASE_DATE" val="2017.10.31"/>
  <p:tag name="AS_TITLE" val="Aspose.Slides for Java"/>
  <p:tag name="AS_VERSION" val="17.1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73763"/>
      </a:accent1>
      <a:accent2>
        <a:srgbClr val="4FCEFF"/>
      </a:accent2>
      <a:accent3>
        <a:srgbClr val="07674D"/>
      </a:accent3>
      <a:accent4>
        <a:srgbClr val="7030A0"/>
      </a:accent4>
      <a:accent5>
        <a:srgbClr val="76D9E8"/>
      </a:accent5>
      <a:accent6>
        <a:srgbClr val="FFBE5F"/>
      </a:accent6>
      <a:hlink>
        <a:srgbClr val="FFFF00"/>
      </a:hlink>
      <a:folHlink>
        <a:srgbClr val="85DFD0"/>
      </a:folHlink>
    </a:clrScheme>
    <a:fontScheme name="Custom 1">
      <a:majorFont>
        <a:latin typeface="Tw Cen MT"/>
        <a:ea typeface="Arial"/>
        <a:cs typeface="Arial"/>
      </a:majorFont>
      <a:minorFont>
        <a:latin typeface="Segoe Print"/>
        <a:ea typeface="Arial"/>
        <a:cs typeface="Arial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4A5E6"/>
      </a:dk2>
      <a:lt2>
        <a:srgbClr val="EEECE1"/>
      </a:lt2>
      <a:accent1>
        <a:srgbClr val="14A5E6"/>
      </a:accent1>
      <a:accent2>
        <a:srgbClr val="1C9822"/>
      </a:accent2>
      <a:accent3>
        <a:srgbClr val="FFC000"/>
      </a:accent3>
      <a:accent4>
        <a:srgbClr val="9BBB59"/>
      </a:accent4>
      <a:accent5>
        <a:srgbClr val="7030A0"/>
      </a:accent5>
      <a:accent6>
        <a:srgbClr val="E7E05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4179</TotalTime>
  <Words>1087</Words>
  <Application>Microsoft Office PowerPoint</Application>
  <PresentationFormat>On-screen Show (4:3)</PresentationFormat>
  <Paragraphs>315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Tahoma</vt:lpstr>
      <vt:lpstr>Calibri</vt:lpstr>
      <vt:lpstr>Tw Cen MT</vt:lpstr>
      <vt:lpstr>Arial</vt:lpstr>
      <vt:lpstr>Rockwell</vt:lpstr>
      <vt:lpstr>Wingdings</vt:lpstr>
      <vt:lpstr>Century Gothic</vt:lpstr>
      <vt:lpstr>Cambria</vt:lpstr>
      <vt:lpstr>Segoe Print</vt:lpstr>
      <vt:lpstr>Clarity</vt:lpstr>
      <vt:lpstr>Entrevista sobre la calidad de vida</vt:lpstr>
      <vt:lpstr>Métodos de la encuesta</vt:lpstr>
      <vt:lpstr>Educación y prosperidad económica</vt:lpstr>
      <vt:lpstr>PowerPoint Presentation</vt:lpstr>
      <vt:lpstr>PowerPoint Presentation</vt:lpstr>
      <vt:lpstr>Tendencias en el desempeño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Gobierno de alto desempeño, fiscalmente sostenible.</vt:lpstr>
      <vt:lpstr>PowerPoint Presentation</vt:lpstr>
      <vt:lpstr>Calidad de los servicios</vt:lpstr>
      <vt:lpstr>PowerPoint Presentation</vt:lpstr>
      <vt:lpstr>Desempeño del gobierno</vt:lpstr>
      <vt:lpstr>Desempeño de los empleados del condado</vt:lpstr>
      <vt:lpstr>Calidad de vida</vt:lpstr>
      <vt:lpstr>PowerPoint Presentation</vt:lpstr>
      <vt:lpstr>PowerPoint Presentation</vt:lpstr>
      <vt:lpstr>PowerPoint Presentation</vt:lpstr>
      <vt:lpstr>Lealtad  a la comunidad</vt:lpstr>
      <vt:lpstr>PowerPoint Presentation</vt:lpstr>
      <vt:lpstr>PowerPoint Presentation</vt:lpstr>
      <vt:lpstr>Espacio al aire libre, parques y recreación</vt:lpstr>
      <vt:lpstr>PowerPoint Presentation</vt:lpstr>
      <vt:lpstr>Cantidad de instalaciones en parques y para recreación</vt:lpstr>
      <vt:lpstr>PowerPoint Presentation</vt:lpstr>
      <vt:lpstr>PowerPoint Presentation</vt:lpstr>
      <vt:lpstr>PowerPoint Presentation</vt:lpstr>
      <vt:lpstr>Infraestructura segura y confiable</vt:lpstr>
      <vt:lpstr>PowerPoint Presentation</vt:lpstr>
      <vt:lpstr>PowerPoint Presentation</vt:lpstr>
      <vt:lpstr>Servicios de infraestructura</vt:lpstr>
      <vt:lpstr>Medidas de transporte en aumento</vt:lpstr>
      <vt:lpstr>PowerPoint Presentation</vt:lpstr>
      <vt:lpstr>PowerPoint Presentation</vt:lpstr>
      <vt:lpstr>PowerPoint Presentation</vt:lpstr>
      <vt:lpstr>Enriquecimiento de la comunidad</vt:lpstr>
      <vt:lpstr>PowerPoint Presentation</vt:lpstr>
      <vt:lpstr>PowerPoint Presentation</vt:lpstr>
      <vt:lpstr>Costo de vida</vt:lpstr>
      <vt:lpstr>Serivicios que enriquecen a la comunidad</vt:lpstr>
      <vt:lpstr>Importancia de medidas para mantener vivienda asequible</vt:lpstr>
      <vt:lpstr>¿Tiene preguntas?</vt:lpstr>
      <vt:lpstr>¡Gracias!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Resident Survey</dc:title>
  <dc:creator>Morgan Adams</dc:creator>
  <cp:lastModifiedBy>Morgan Adams</cp:lastModifiedBy>
  <cp:revision>445</cp:revision>
  <cp:lastPrinted>2017-02-02T05:33:55Z</cp:lastPrinted>
  <dcterms:created xsi:type="dcterms:W3CDTF">2016-10-14T15:30:23Z</dcterms:created>
  <dcterms:modified xsi:type="dcterms:W3CDTF">2019-04-02T20:18:34Z</dcterms:modified>
</cp:coreProperties>
</file>